
<file path=[Content_Types].xml><?xml version="1.0" encoding="utf-8"?>
<Types xmlns="http://schemas.openxmlformats.org/package/2006/content-types">
  <Default Extension="drawio" ContentType="image/png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4"/>
  </p:sldMasterIdLst>
  <p:notesMasterIdLst>
    <p:notesMasterId r:id="rId62"/>
  </p:notesMasterIdLst>
  <p:handoutMasterIdLst>
    <p:handoutMasterId r:id="rId63"/>
  </p:handoutMasterIdLst>
  <p:sldIdLst>
    <p:sldId id="256" r:id="rId5"/>
    <p:sldId id="258" r:id="rId6"/>
    <p:sldId id="259" r:id="rId7"/>
    <p:sldId id="257" r:id="rId8"/>
    <p:sldId id="299" r:id="rId9"/>
    <p:sldId id="300" r:id="rId10"/>
    <p:sldId id="349" r:id="rId11"/>
    <p:sldId id="301" r:id="rId12"/>
    <p:sldId id="343" r:id="rId13"/>
    <p:sldId id="302" r:id="rId14"/>
    <p:sldId id="303" r:id="rId15"/>
    <p:sldId id="304" r:id="rId16"/>
    <p:sldId id="344" r:id="rId17"/>
    <p:sldId id="345" r:id="rId18"/>
    <p:sldId id="308" r:id="rId19"/>
    <p:sldId id="350" r:id="rId20"/>
    <p:sldId id="348" r:id="rId21"/>
    <p:sldId id="351" r:id="rId22"/>
    <p:sldId id="347" r:id="rId23"/>
    <p:sldId id="353" r:id="rId24"/>
    <p:sldId id="354" r:id="rId25"/>
    <p:sldId id="306" r:id="rId26"/>
    <p:sldId id="355" r:id="rId27"/>
    <p:sldId id="298" r:id="rId28"/>
    <p:sldId id="312" r:id="rId29"/>
    <p:sldId id="318" r:id="rId30"/>
    <p:sldId id="313" r:id="rId31"/>
    <p:sldId id="311" r:id="rId32"/>
    <p:sldId id="307" r:id="rId33"/>
    <p:sldId id="314" r:id="rId34"/>
    <p:sldId id="297" r:id="rId35"/>
    <p:sldId id="316" r:id="rId36"/>
    <p:sldId id="317" r:id="rId37"/>
    <p:sldId id="320" r:id="rId38"/>
    <p:sldId id="321" r:id="rId39"/>
    <p:sldId id="319" r:id="rId40"/>
    <p:sldId id="322" r:id="rId41"/>
    <p:sldId id="323" r:id="rId42"/>
    <p:sldId id="324" r:id="rId43"/>
    <p:sldId id="325" r:id="rId44"/>
    <p:sldId id="338" r:id="rId45"/>
    <p:sldId id="328" r:id="rId46"/>
    <p:sldId id="340" r:id="rId47"/>
    <p:sldId id="378" r:id="rId48"/>
    <p:sldId id="357" r:id="rId49"/>
    <p:sldId id="358" r:id="rId50"/>
    <p:sldId id="339" r:id="rId51"/>
    <p:sldId id="341" r:id="rId52"/>
    <p:sldId id="374" r:id="rId53"/>
    <p:sldId id="376" r:id="rId54"/>
    <p:sldId id="375" r:id="rId55"/>
    <p:sldId id="342" r:id="rId56"/>
    <p:sldId id="368" r:id="rId57"/>
    <p:sldId id="371" r:id="rId58"/>
    <p:sldId id="370" r:id="rId59"/>
    <p:sldId id="372" r:id="rId60"/>
    <p:sldId id="377" r:id="rId6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3799B01-314C-49CC-DB20-C95367B9D319}" name="Cristina Gutiérrez Jiménez" initials="CGJ" userId="S::cgutierrez@freepikco.onmicrosoft.com::9b066b6f-0938-49e6-9aab-2bba891a0f35" providerId="AD"/>
  <p188:author id="{1D697F11-E857-4E9B-674F-30490533E613}" name="Rubén Martín Sánchez" initials="RMS" userId="S::rmartin@freepikco.onmicrosoft.com::99c76c5c-dbd8-45dc-86f7-d64d860af3f1" providerId="AD"/>
  <p188:author id="{5EBDB1DB-79A8-947B-9063-5F17B44521F2}" name="Ruben Martin Sanchez" initials="RMS" userId="e84aa1c1e377097e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bén Martín Sánchez" initials="RMS" lastIdx="1" clrIdx="0">
    <p:extLst>
      <p:ext uri="{19B8F6BF-5375-455C-9EA6-DF929625EA0E}">
        <p15:presenceInfo xmlns:p15="http://schemas.microsoft.com/office/powerpoint/2012/main" userId="S::rmartin@freepikco.onmicrosoft.com::99c76c5c-dbd8-45dc-86f7-d64d860af3f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FD81A"/>
    <a:srgbClr val="262625"/>
    <a:srgbClr val="49A647"/>
    <a:srgbClr val="6E6EE3"/>
    <a:srgbClr val="ABB2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7D8D03-A87F-4AA8-9698-F37314EC8EEC}" v="115" dt="2025-05-05T09:03:49.640"/>
    <p1510:client id="{CE0B3E20-3445-4097-89E1-71BABFDD1AB8}" v="3871" dt="2025-05-05T09:55:37.7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77" autoAdjust="0"/>
    <p:restoredTop sz="90118" autoAdjust="0"/>
  </p:normalViewPr>
  <p:slideViewPr>
    <p:cSldViewPr snapToGrid="0">
      <p:cViewPr varScale="1">
        <p:scale>
          <a:sx n="189" d="100"/>
          <a:sy n="189" d="100"/>
        </p:scale>
        <p:origin x="882" y="156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commentAuthors" Target="commentAuthors.xml"/><Relationship Id="rId69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7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F44CE5F-8C67-4FAF-8028-D7E4D9E68E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25FEFD1-CE04-4DD5-B7A6-850528A659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5D52F-4D70-4ABC-9288-F02DCCAE4BCC}" type="datetimeFigureOut">
              <a:rPr lang="es-ES" smtClean="0"/>
              <a:t>05/05/2025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2DBEB01-979F-48E4-9ACE-54ADD5DEEA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EEB7EF0-09B9-4C7B-AB0B-0658505687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C024A2-BD8A-4BA8-81EA-257AEFDC3890}" type="slidenum">
              <a:rPr lang="es-ES" smtClean="0"/>
              <a:t>‹N›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3320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882FA-E089-4F52-A849-EBE0D5110C96}" type="datetimeFigureOut">
              <a:rPr lang="es-ES" smtClean="0"/>
              <a:t>05/05/2025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8A0A34-6EB3-43B1-A1D1-0839AFA3F5ED}" type="slidenum">
              <a:rPr lang="es-ES" smtClean="0"/>
              <a:t>‹N›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303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A0A34-6EB3-43B1-A1D1-0839AFA3F5ED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30666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A0A34-6EB3-43B1-A1D1-0839AFA3F5ED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5533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D3AE8-348A-DBDD-D36D-32F5EFD29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521F021-3878-CBDC-6CBB-230EC00F1B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981143E-2C20-5BE7-184D-0F982E0191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E0F6B52-8246-28D7-27AB-CCE6864C08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A0A34-6EB3-43B1-A1D1-0839AFA3F5ED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8026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A0A34-6EB3-43B1-A1D1-0839AFA3F5ED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6570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A0A34-6EB3-43B1-A1D1-0839AFA3F5ED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1307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A0A34-6EB3-43B1-A1D1-0839AFA3F5ED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7066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17898-4877-669D-852D-E770FAA7C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7E69565-5ADD-3E08-BE32-91175A1EDA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2C71182-EF53-1E3F-84A2-DC3A46768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91B9DE8-6905-5098-25F8-C64F27A7AB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A0A34-6EB3-43B1-A1D1-0839AFA3F5ED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0926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17898-4877-669D-852D-E770FAA7C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7E69565-5ADD-3E08-BE32-91175A1EDA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2C71182-EF53-1E3F-84A2-DC3A46768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91B9DE8-6905-5098-25F8-C64F27A7AB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A0A34-6EB3-43B1-A1D1-0839AFA3F5ED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1417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E2C9A-482C-FD65-EA94-EFDF641DA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201C6B9-1574-C3CE-532E-FE0A32DA1A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F57781E-6E08-F21D-6366-6C528699F4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DEE3EBA-0D29-FF40-DD92-5F6862DE6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A0A34-6EB3-43B1-A1D1-0839AFA3F5ED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1394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50E46-75A6-8075-525B-37ECEDC1E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105C38A-F747-1E96-9576-C8BD4C1711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442B138-FEB2-20D0-F692-37B31AFFC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150A6F-4A4C-E254-F167-49D9DE095B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A0A34-6EB3-43B1-A1D1-0839AFA3F5ED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84559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A0A34-6EB3-43B1-A1D1-0839AFA3F5ED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0957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8708B-C669-8091-AF9A-A128899AC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5B63E5C-9366-C28F-2170-DA5CD12BC2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8F58B78-1862-2854-B816-00AFF2730E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FFAC4B0-DB9B-DD5A-60C3-24EFC45648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A0A34-6EB3-43B1-A1D1-0839AFA3F5ED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8863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019443"/>
            <a:ext cx="6858000" cy="1120762"/>
          </a:xfrm>
        </p:spPr>
        <p:txBody>
          <a:bodyPr anchor="b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209261"/>
            <a:ext cx="6858000" cy="351388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23002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7631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four colum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23207F-3A99-479A-8D98-54FCC6B21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EFF7-90E2-431F-8E31-BA0CE4C55B2F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ABC894-7C47-47FE-979B-D1600C3FA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F3D13E-9C06-4F32-B4E5-20DCCDD93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‹N›</a:t>
            </a:fld>
            <a:endParaRPr lang="en-US"/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E1A90284-BB8E-44FF-BAF3-4210A062E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4EB6436-7B2F-4CF4-A7B3-637707BBD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900" y="2268166"/>
            <a:ext cx="2382370" cy="392482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B9F2CB4-854C-4A2D-8E5A-AE2CAEDF36C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23900" y="1878288"/>
            <a:ext cx="2382370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2445460-6BB8-4584-BBAD-2A746E4E886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530956" y="1322702"/>
            <a:ext cx="768258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D50625D-D1D2-4BED-A57E-AF2558964A5D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3380814" y="2268166"/>
            <a:ext cx="2382371" cy="392482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9B24D4A-24D4-4C19-B8E4-B7B34D055A22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3380814" y="1878288"/>
            <a:ext cx="2382371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AF97CD13-C2D8-4DF9-B701-0C88073DB5E7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212582" y="1322702"/>
            <a:ext cx="718836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529610B-4413-481B-B9E0-8FEBA647F1CE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380812" y="4038514"/>
            <a:ext cx="2382371" cy="392482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9E34447-83CD-4552-9429-F4C44AEEADE0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3380812" y="3648636"/>
            <a:ext cx="2382371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D68B7FF-8382-40DA-B2CD-B737321134AF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212580" y="3102892"/>
            <a:ext cx="718836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1443ACC-3C2E-43B1-9C41-F1B650BA568E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723900" y="4038514"/>
            <a:ext cx="2382370" cy="392482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307829D-4950-496A-B2D0-D6A3A027FF4A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723900" y="3648636"/>
            <a:ext cx="2382370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A44834D-2338-486D-8D4E-217E192CEA8D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1530956" y="3102892"/>
            <a:ext cx="768258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5A5E3BD-D36D-462B-9931-D9195B690156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6037729" y="2268166"/>
            <a:ext cx="2382371" cy="392482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1EAF7C4-F68C-4E82-B6FB-632C5315F16C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6037729" y="1878288"/>
            <a:ext cx="2382371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CD37443-42DE-4EB8-B028-2A4A05A54410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6844785" y="1337629"/>
            <a:ext cx="768260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33ED8247-8A60-4F97-9516-3B9C037C6EE7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6037727" y="4038514"/>
            <a:ext cx="2382371" cy="392482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DEF99B9-D30D-41AE-B8A8-8B2890B30583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6037727" y="3648636"/>
            <a:ext cx="2382371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0F6ABCAC-9A16-43FC-8462-46F5D05EA130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6844783" y="3098134"/>
            <a:ext cx="768260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1371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title only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2F3F980-8238-4F11-A848-62E76B22E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EFF7-90E2-431F-8E31-BA0CE4C55B2F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7F08DDD-1203-48E6-A5A3-4A526A744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16166B5-206E-42C4-9A86-357F83C3B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‹N›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3BAD85-7EEE-48DB-AA7B-3D5AF2BC5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3150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title only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2F3F980-8238-4F11-A848-62E76B22E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EFF7-90E2-431F-8E31-BA0CE4C55B2F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7F08DDD-1203-48E6-A5A3-4A526A744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16166B5-206E-42C4-9A86-357F83C3B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‹N›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3BAD85-7EEE-48DB-AA7B-3D5AF2BC5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66907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022307C-D1BA-4FEF-809E-8A95C9EBD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EFF7-90E2-431F-8E31-BA0CE4C55B2F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5B13404-378A-4961-A564-2DBFEA60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D1596C8-8C93-4309-981A-9C71361DC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‹N›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F665872-762E-4CFE-832B-CFA1A2014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32BA63-80E7-4035-9BA9-1B7B57FE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268017"/>
            <a:ext cx="7696200" cy="33230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Raleway" pitchFamily="2" charset="0"/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Second level</a:t>
            </a:r>
          </a:p>
          <a:p>
            <a:pPr lvl="0"/>
            <a:r>
              <a:rPr lang="en-US"/>
              <a:t>Third level</a:t>
            </a:r>
          </a:p>
          <a:p>
            <a:pPr lvl="0"/>
            <a:r>
              <a:rPr lang="en-US"/>
              <a:t>Fourth level</a:t>
            </a:r>
          </a:p>
          <a:p>
            <a:pPr lvl="0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0175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C3CF40CD-F3C0-4BE5-8708-0140F7FBD5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4" b="1778"/>
          <a:stretch/>
        </p:blipFill>
        <p:spPr>
          <a:xfrm rot="16200000" flipH="1">
            <a:off x="3845891" y="246049"/>
            <a:ext cx="5544158" cy="50520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2838951"/>
            <a:ext cx="7696200" cy="648552"/>
          </a:xfrm>
        </p:spPr>
        <p:txBody>
          <a:bodyPr anchor="b">
            <a:noAutofit/>
          </a:bodyPr>
          <a:lstStyle>
            <a:lvl1pPr algn="ctr"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900" y="3578296"/>
            <a:ext cx="7696200" cy="273224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3FEA4E8-678D-4279-BA7C-4E624B9ABEB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39183" y="1575249"/>
            <a:ext cx="1465634" cy="729300"/>
          </a:xfrm>
        </p:spPr>
        <p:txBody>
          <a:bodyPr>
            <a:noAutofit/>
          </a:bodyPr>
          <a:lstStyle>
            <a:lvl1pPr marL="0" indent="0" algn="ctr">
              <a:buNone/>
              <a:defRPr sz="5000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539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od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Raleway" pitchFamily="2" charset="0"/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Second level</a:t>
            </a:r>
          </a:p>
          <a:p>
            <a:pPr lvl="0"/>
            <a:r>
              <a:rPr lang="en-US"/>
              <a:t>Third level</a:t>
            </a:r>
          </a:p>
          <a:p>
            <a:pPr lvl="0"/>
            <a:r>
              <a:rPr lang="en-US"/>
              <a:t>Fourth level</a:t>
            </a:r>
          </a:p>
          <a:p>
            <a:pPr lvl="0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6595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B0063E62-E94E-4148-BB62-02A0598CD6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6" b="13804"/>
          <a:stretch/>
        </p:blipFill>
        <p:spPr>
          <a:xfrm flipH="1">
            <a:off x="5267893" y="2123887"/>
            <a:ext cx="3876107" cy="301961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2756" y="3404144"/>
            <a:ext cx="2847262" cy="942679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63980" y="3404144"/>
            <a:ext cx="2847266" cy="942679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47D2E8C-1B66-4B58-9E61-419F96DF9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57D406E-515A-4F43-9A01-A05A4C6D1924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39088" y="2900433"/>
            <a:ext cx="3434598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5C9BD97-A085-490E-8875-69685121698A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870314" y="2900433"/>
            <a:ext cx="3434600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2294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6818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09043F-2CB1-4697-ADC0-1A4B5CEE0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43260"/>
            <a:ext cx="7886700" cy="265698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4782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nd descri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55245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175260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5800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973393"/>
            <a:ext cx="3354030" cy="1550425"/>
          </a:xfrm>
        </p:spPr>
        <p:txBody>
          <a:bodyPr anchor="b">
            <a:noAutofit/>
          </a:bodyPr>
          <a:lstStyle>
            <a:lvl1pPr>
              <a:defRPr sz="3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744140"/>
            <a:ext cx="384810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713238"/>
            <a:ext cx="3354030" cy="112134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4375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138118C-7525-42C5-83E9-649111189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243260"/>
            <a:ext cx="7696200" cy="265698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148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900" y="1369219"/>
            <a:ext cx="7696200" cy="3221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900" y="4767263"/>
            <a:ext cx="1962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3EFF7-90E2-431F-8E31-BA0CE4C55B2F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1962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CEFFA-EA14-4325-A0F4-7973582784D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480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5" r:id="rId3"/>
    <p:sldLayoutId id="2147483667" r:id="rId4"/>
    <p:sldLayoutId id="2147483669" r:id="rId5"/>
    <p:sldLayoutId id="2147483658" r:id="rId6"/>
    <p:sldLayoutId id="2147483671" r:id="rId7"/>
    <p:sldLayoutId id="2147483672" r:id="rId8"/>
    <p:sldLayoutId id="2147483659" r:id="rId9"/>
    <p:sldLayoutId id="2147483670" r:id="rId10"/>
    <p:sldLayoutId id="2147483675" r:id="rId11"/>
    <p:sldLayoutId id="2147483679" r:id="rId12"/>
    <p:sldLayoutId id="2147483680" r:id="rId13"/>
    <p:sldLayoutId id="2147483681" r:id="rId14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bg1"/>
          </a:solidFill>
          <a:latin typeface="Space Mono" panose="02000509040000020004" pitchFamily="49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Raleway" pitchFamily="2" charset="0"/>
          <a:ea typeface="Roboto" panose="02000000000000000000" pitchFamily="2" charset="0"/>
          <a:cs typeface="Raleway" pitchFamily="2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Raleway" pitchFamily="2" charset="0"/>
          <a:ea typeface="Roboto" panose="02000000000000000000" pitchFamily="2" charset="0"/>
          <a:cs typeface="Raleway" pitchFamily="2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Raleway" pitchFamily="2" charset="0"/>
          <a:ea typeface="Roboto" panose="02000000000000000000" pitchFamily="2" charset="0"/>
          <a:cs typeface="Raleway" pitchFamily="2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Raleway" pitchFamily="2" charset="0"/>
          <a:ea typeface="Roboto" panose="02000000000000000000" pitchFamily="2" charset="0"/>
          <a:cs typeface="Raleway" pitchFamily="2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Raleway" pitchFamily="2" charset="0"/>
          <a:ea typeface="Roboto" panose="02000000000000000000" pitchFamily="2" charset="0"/>
          <a:cs typeface="Raleway" pitchFamily="2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drawio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cwe.mitre.org/data/definitions/200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we.mitre.org/data/definitions/312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cwe.mitre.org/data/definitions/257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we.mitre.org/data/definitions/521.html" TargetMode="External"/><Relationship Id="rId4" Type="http://schemas.openxmlformats.org/officeDocument/2006/relationships/hyperlink" Target="https://cwe.mitre.org/data/definitions/328.html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ve.org/CVERecord?id=CVE-2025-27595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exploit.education/nebula/level-06/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BEBE0-30E7-49E4-A816-DCA7EB661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5910" y="1541090"/>
            <a:ext cx="5866827" cy="1931991"/>
          </a:xfrm>
        </p:spPr>
        <p:txBody>
          <a:bodyPr/>
          <a:lstStyle/>
          <a:p>
            <a:r>
              <a:rPr lang="en-US" sz="6000">
                <a:latin typeface="Vt323"/>
              </a:rPr>
              <a:t>NEBULA</a:t>
            </a:r>
            <a:br>
              <a:rPr lang="en-US" sz="6000">
                <a:latin typeface="Vt323"/>
              </a:rPr>
            </a:br>
            <a:r>
              <a:rPr lang="en-US" sz="6000">
                <a:latin typeface="Vt323"/>
              </a:rPr>
              <a:t>LEVEL 06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00CBEA-0FC4-4517-9DF7-3E1CB1F77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999728" y="4792112"/>
            <a:ext cx="4859510" cy="351388"/>
          </a:xfrm>
        </p:spPr>
        <p:txBody>
          <a:bodyPr>
            <a:noAutofit/>
          </a:bodyPr>
          <a:lstStyle/>
          <a:p>
            <a:r>
              <a:rPr lang="en-US">
                <a:latin typeface="VT323" panose="00000509000000000000" pitchFamily="49" charset="0"/>
              </a:rPr>
              <a:t>Programmazione Sicura 2024/2025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6D840BE-8B09-4413-9549-168E70C5A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" y="484122"/>
            <a:ext cx="845820" cy="68328"/>
          </a:xfrm>
          <a:prstGeom prst="rect">
            <a:avLst/>
          </a:prstGeom>
        </p:spPr>
      </p:pic>
      <p:pic>
        <p:nvPicPr>
          <p:cNvPr id="6" name="Imagen 5" descr="Forma&#10;&#10;Descripción generada automáticamente">
            <a:extLst>
              <a:ext uri="{FF2B5EF4-FFF2-40B4-BE49-F238E27FC236}">
                <a16:creationId xmlns:a16="http://schemas.microsoft.com/office/drawing/2014/main" id="{E069FE39-9AFF-4E56-B3BB-5BAB5B0456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178072" y="746473"/>
            <a:ext cx="3322320" cy="880771"/>
          </a:xfrm>
          <a:prstGeom prst="rect">
            <a:avLst/>
          </a:prstGeom>
        </p:spPr>
      </p:pic>
      <p:pic>
        <p:nvPicPr>
          <p:cNvPr id="7" name="Imagen 6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97CE9324-0A66-40D5-9B2B-2B328B7F3D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7713280" y="2789084"/>
            <a:ext cx="1413641" cy="220174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3231ABB-B8C3-B234-D86E-82325C506828}"/>
              </a:ext>
            </a:extLst>
          </p:cNvPr>
          <p:cNvSpPr txBox="1"/>
          <p:nvPr/>
        </p:nvSpPr>
        <p:spPr>
          <a:xfrm>
            <a:off x="6434469" y="4499724"/>
            <a:ext cx="4841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solidFill>
                  <a:schemeClr val="bg1"/>
                </a:solidFill>
                <a:latin typeface="VT323" panose="00000509000000000000" pitchFamily="49" charset="0"/>
              </a:rPr>
              <a:t>Mario Lezzi 0522501840</a:t>
            </a:r>
          </a:p>
          <a:p>
            <a:r>
              <a:rPr lang="it-IT" sz="1600">
                <a:solidFill>
                  <a:schemeClr val="bg1"/>
                </a:solidFill>
                <a:latin typeface="VT323" panose="00000509000000000000" pitchFamily="49" charset="0"/>
              </a:rPr>
              <a:t>Daniele Dello Russo 0522501766</a:t>
            </a:r>
          </a:p>
        </p:txBody>
      </p:sp>
      <p:pic>
        <p:nvPicPr>
          <p:cNvPr id="4" name="Immagine 3" descr="Immagine che contiene emblema, simbolo, vestiti, cresta&#10;&#10;Descrizione generata automaticamente">
            <a:extLst>
              <a:ext uri="{FF2B5EF4-FFF2-40B4-BE49-F238E27FC236}">
                <a16:creationId xmlns:a16="http://schemas.microsoft.com/office/drawing/2014/main" id="{8CAB9173-554E-10C9-4B36-E1D941668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651" y="195436"/>
            <a:ext cx="908051" cy="90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27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B088466-6137-4A3D-06E3-46219129B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49"/>
            <a:ext cx="7696200" cy="939965"/>
          </a:xfrm>
        </p:spPr>
        <p:txBody>
          <a:bodyPr anchor="ctr">
            <a:normAutofit/>
          </a:bodyPr>
          <a:lstStyle/>
          <a:p>
            <a:r>
              <a:rPr lang="en-US" sz="4400">
                <a:latin typeface="VT323" panose="00000509000000000000" pitchFamily="49" charset="0"/>
              </a:rPr>
              <a:t>/home/flag06</a:t>
            </a:r>
            <a:endParaRPr lang="en-US">
              <a:latin typeface="VT323" panose="00000509000000000000" pitchFamily="49" charset="0"/>
            </a:endParaRP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AD229EDE-8C7A-0F0A-71B6-E833A7A53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900" y="1995623"/>
            <a:ext cx="7696200" cy="1558481"/>
          </a:xfrm>
          <a:solidFill>
            <a:schemeClr val="tx2"/>
          </a:solidFill>
          <a:ln w="127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872704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D201B-22E9-2B48-C0CC-4AF052853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52B0E3E-C181-909A-31F0-EE023EDDC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 anchor="ctr">
            <a:normAutofit/>
          </a:bodyPr>
          <a:lstStyle/>
          <a:p>
            <a:r>
              <a:rPr lang="en-US" sz="4400">
                <a:latin typeface="VT323" panose="00000509000000000000" pitchFamily="49" charset="0"/>
              </a:rPr>
              <a:t>/home/flag06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491A36D-404F-687F-FA4E-B1674A082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369219"/>
            <a:ext cx="7696200" cy="3221831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sz="2400" dirty="0">
                <a:latin typeface="VT323" panose="00000509000000000000" pitchFamily="49" charset="0"/>
              </a:rPr>
              <a:t>Nella directory ci sono solo file di configurazione di Bash, tutti leggibili ma nessuno è un binario o uno script eseguibile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sz="2400" dirty="0">
                <a:latin typeface="VT323" panose="00000509000000000000" pitchFamily="49" charset="0"/>
              </a:rPr>
              <a:t>La descrizione della sfida ci ha però detto che all’interno di questi file potrebbero esserci indizi 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sz="2400" dirty="0">
                <a:latin typeface="VT323" panose="00000509000000000000" pitchFamily="49" charset="0"/>
              </a:rPr>
              <a:t>Esaminiamo il contenuto…</a:t>
            </a:r>
          </a:p>
        </p:txBody>
      </p:sp>
    </p:spTree>
    <p:extLst>
      <p:ext uri="{BB962C8B-B14F-4D97-AF65-F5344CB8AC3E}">
        <p14:creationId xmlns:p14="http://schemas.microsoft.com/office/powerpoint/2010/main" val="2514603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6D83F62-0A92-B2F8-F8F4-DD7A67B2C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925" y="465826"/>
            <a:ext cx="8505645" cy="4508195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sz="2400" dirty="0">
                <a:latin typeface="VT323" panose="00000509000000000000" pitchFamily="49" charset="0"/>
              </a:rPr>
              <a:t>Oltre alle configurazioni standard, troviamo questo blocco di codice, che prevede il caricamento opzionale di un file esterno:  </a:t>
            </a:r>
            <a:r>
              <a:rPr lang="it-IT" sz="2400" dirty="0">
                <a:solidFill>
                  <a:schemeClr val="tx2"/>
                </a:solidFill>
                <a:latin typeface="VT323" panose="00000509000000000000" pitchFamily="49" charset="0"/>
              </a:rPr>
              <a:t>~/.bash_aliases</a:t>
            </a:r>
            <a:r>
              <a:rPr lang="it-IT" sz="2400" dirty="0">
                <a:latin typeface="VT323" panose="00000509000000000000" pitchFamily="49" charset="0"/>
              </a:rPr>
              <a:t> </a:t>
            </a:r>
          </a:p>
          <a:p>
            <a:pPr>
              <a:lnSpc>
                <a:spcPct val="100000"/>
              </a:lnSpc>
            </a:pPr>
            <a:endParaRPr lang="it-IT" sz="2400" dirty="0">
              <a:latin typeface="VT323" panose="00000509000000000000" pitchFamily="49" charset="0"/>
            </a:endParaRPr>
          </a:p>
          <a:p>
            <a:pPr>
              <a:lnSpc>
                <a:spcPct val="100000"/>
              </a:lnSpc>
            </a:pPr>
            <a:endParaRPr lang="it-IT" sz="2400" dirty="0">
              <a:latin typeface="VT323" panose="00000509000000000000" pitchFamily="49" charset="0"/>
            </a:endParaRPr>
          </a:p>
          <a:p>
            <a:pPr>
              <a:lnSpc>
                <a:spcPct val="100000"/>
              </a:lnSpc>
            </a:pPr>
            <a:endParaRPr lang="it-IT" sz="2400" dirty="0">
              <a:latin typeface="VT323" panose="00000509000000000000" pitchFamily="49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sz="2400" dirty="0">
                <a:latin typeface="VT323" panose="00000509000000000000" pitchFamily="49" charset="0"/>
              </a:rPr>
              <a:t>se questo file esiste, viene caricato automaticamente ogni volta che l’utente fa login oppure apre una shell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sz="2400" dirty="0">
                <a:latin typeface="VT323" panose="00000509000000000000" pitchFamily="49" charset="0"/>
              </a:rPr>
              <a:t>Nel nostro caso, questo file non è ancora presente…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232F377-924D-842D-BE1D-EEDD6A3F5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724" y="1998540"/>
            <a:ext cx="5019148" cy="763437"/>
          </a:xfrm>
          <a:prstGeom prst="rect">
            <a:avLst/>
          </a:prstGeom>
          <a:ln w="127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807670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AD03D-D164-BF22-EC9F-B885A498E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739586-188B-9639-D1DB-342EEEFDB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>
                <a:latin typeface="VT323" panose="00000509000000000000" pitchFamily="49" charset="0"/>
              </a:rPr>
              <a:t>Idea</a:t>
            </a:r>
            <a:endParaRPr lang="it-IT" sz="440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33A9DA-C25B-26E6-EA11-340F9DBC8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51" y="1506231"/>
            <a:ext cx="7696200" cy="3084820"/>
          </a:xfrm>
        </p:spPr>
        <p:txBody>
          <a:bodyPr/>
          <a:lstStyle/>
          <a:p>
            <a:r>
              <a:rPr lang="it-IT" sz="2400" dirty="0">
                <a:latin typeface="VT323" panose="00000509000000000000" pitchFamily="49" charset="0"/>
              </a:rPr>
              <a:t>creiamo un </a:t>
            </a:r>
            <a:r>
              <a:rPr lang="it-IT" sz="2400" dirty="0">
                <a:solidFill>
                  <a:schemeClr val="tx2"/>
                </a:solidFill>
                <a:latin typeface="VT323" panose="00000509000000000000" pitchFamily="49" charset="0"/>
              </a:rPr>
              <a:t>~/.</a:t>
            </a:r>
            <a:r>
              <a:rPr lang="it-IT" sz="2400" dirty="0" err="1">
                <a:solidFill>
                  <a:schemeClr val="tx2"/>
                </a:solidFill>
                <a:latin typeface="VT323" panose="00000509000000000000" pitchFamily="49" charset="0"/>
              </a:rPr>
              <a:t>bash_aliases</a:t>
            </a:r>
            <a:r>
              <a:rPr lang="it-IT" sz="2400" dirty="0">
                <a:solidFill>
                  <a:schemeClr val="tx2"/>
                </a:solidFill>
                <a:latin typeface="VT323" panose="00000509000000000000" pitchFamily="49" charset="0"/>
              </a:rPr>
              <a:t> </a:t>
            </a:r>
            <a:r>
              <a:rPr lang="it-IT" sz="2400" dirty="0">
                <a:latin typeface="VT323" panose="00000509000000000000" pitchFamily="49" charset="0"/>
              </a:rPr>
              <a:t>contenente </a:t>
            </a:r>
            <a:r>
              <a:rPr lang="it-IT" sz="2400" dirty="0">
                <a:solidFill>
                  <a:schemeClr val="tx2"/>
                </a:solidFill>
                <a:latin typeface="VT323" panose="00000509000000000000" pitchFamily="49" charset="0"/>
              </a:rPr>
              <a:t>/bin/</a:t>
            </a:r>
            <a:r>
              <a:rPr lang="it-IT" sz="2400" dirty="0" err="1">
                <a:solidFill>
                  <a:schemeClr val="tx2"/>
                </a:solidFill>
                <a:latin typeface="VT323" panose="00000509000000000000" pitchFamily="49" charset="0"/>
              </a:rPr>
              <a:t>getflag</a:t>
            </a:r>
            <a:r>
              <a:rPr lang="it-IT" sz="2400" dirty="0">
                <a:latin typeface="VT323" panose="00000509000000000000" pitchFamily="49" charset="0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2400" dirty="0">
                <a:latin typeface="VT323" panose="00000509000000000000" pitchFamily="49" charset="0"/>
              </a:rPr>
              <a:t>Quando flag06 apre una shell, il file viene caricato automaticamente</a:t>
            </a:r>
            <a:endParaRPr lang="it-IT" sz="2400" dirty="0">
              <a:solidFill>
                <a:srgbClr val="1FD81A"/>
              </a:solidFill>
              <a:latin typeface="VT323" panose="00000509000000000000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2400" dirty="0">
                <a:latin typeface="VT323" panose="00000509000000000000" pitchFamily="49" charset="0"/>
              </a:rPr>
              <a:t>Se accade,</a:t>
            </a:r>
            <a:r>
              <a:rPr lang="it-IT" sz="2400" dirty="0">
                <a:solidFill>
                  <a:srgbClr val="1FD81A"/>
                </a:solidFill>
                <a:latin typeface="VT323" panose="00000509000000000000" pitchFamily="49" charset="0"/>
              </a:rPr>
              <a:t> /bin/</a:t>
            </a:r>
            <a:r>
              <a:rPr lang="it-IT" sz="2400" dirty="0" err="1">
                <a:solidFill>
                  <a:srgbClr val="1FD81A"/>
                </a:solidFill>
                <a:latin typeface="VT323" panose="00000509000000000000" pitchFamily="49" charset="0"/>
              </a:rPr>
              <a:t>getflag</a:t>
            </a:r>
            <a:r>
              <a:rPr lang="it-IT" sz="2400" dirty="0">
                <a:solidFill>
                  <a:srgbClr val="1FD81A"/>
                </a:solidFill>
                <a:latin typeface="VT323" panose="00000509000000000000" pitchFamily="49" charset="0"/>
              </a:rPr>
              <a:t> </a:t>
            </a:r>
            <a:r>
              <a:rPr lang="it-IT" sz="2400" dirty="0">
                <a:latin typeface="VT323" panose="00000509000000000000" pitchFamily="49" charset="0"/>
              </a:rPr>
              <a:t>verrebbe eseguito con i suoi privilegi!</a:t>
            </a:r>
          </a:p>
          <a:p>
            <a:pPr algn="ctr"/>
            <a:endParaRPr lang="it-IT" sz="2000" dirty="0">
              <a:latin typeface="VT323" panose="00000509000000000000" pitchFamily="49" charset="0"/>
            </a:endParaRPr>
          </a:p>
          <a:p>
            <a:pPr algn="ctr"/>
            <a:endParaRPr lang="it-IT" sz="2000" dirty="0">
              <a:latin typeface="VT323" panose="00000509000000000000" pitchFamily="49" charset="0"/>
            </a:endParaRPr>
          </a:p>
          <a:p>
            <a:pPr algn="ctr"/>
            <a:endParaRPr lang="it-IT" sz="2000" dirty="0">
              <a:latin typeface="VT323" panose="00000509000000000000" pitchFamily="49" charset="0"/>
            </a:endParaRPr>
          </a:p>
          <a:p>
            <a:pPr algn="ctr"/>
            <a:endParaRPr lang="it-IT" sz="2000" dirty="0">
              <a:latin typeface="VT323" panose="00000509000000000000" pitchFamily="49" charset="0"/>
            </a:endParaRPr>
          </a:p>
          <a:p>
            <a:pPr algn="ctr"/>
            <a:endParaRPr lang="it-IT" sz="2000" dirty="0">
              <a:latin typeface="VT323" panose="00000509000000000000" pitchFamily="49" charset="0"/>
            </a:endParaRPr>
          </a:p>
          <a:p>
            <a:pPr algn="ctr"/>
            <a:endParaRPr lang="it-IT" sz="2000" dirty="0">
              <a:latin typeface="VT323" panose="00000509000000000000" pitchFamily="49" charset="0"/>
            </a:endParaRPr>
          </a:p>
        </p:txBody>
      </p:sp>
      <p:grpSp>
        <p:nvGrpSpPr>
          <p:cNvPr id="4" name="Grupo 9">
            <a:extLst>
              <a:ext uri="{FF2B5EF4-FFF2-40B4-BE49-F238E27FC236}">
                <a16:creationId xmlns:a16="http://schemas.microsoft.com/office/drawing/2014/main" id="{98394356-C482-B3AF-5190-C36A8B237034}"/>
              </a:ext>
            </a:extLst>
          </p:cNvPr>
          <p:cNvGrpSpPr/>
          <p:nvPr/>
        </p:nvGrpSpPr>
        <p:grpSpPr>
          <a:xfrm>
            <a:off x="5349998" y="623556"/>
            <a:ext cx="584878" cy="462611"/>
            <a:chOff x="3981238" y="2689459"/>
            <a:chExt cx="377055" cy="376352"/>
          </a:xfrm>
          <a:solidFill>
            <a:schemeClr val="tx2"/>
          </a:solidFill>
        </p:grpSpPr>
        <p:grpSp>
          <p:nvGrpSpPr>
            <p:cNvPr id="5" name="Gráfico 5">
              <a:extLst>
                <a:ext uri="{FF2B5EF4-FFF2-40B4-BE49-F238E27FC236}">
                  <a16:creationId xmlns:a16="http://schemas.microsoft.com/office/drawing/2014/main" id="{62FDAC07-856B-CE86-2AC8-E577BD33CDDC}"/>
                </a:ext>
              </a:extLst>
            </p:cNvPr>
            <p:cNvGrpSpPr/>
            <p:nvPr/>
          </p:nvGrpSpPr>
          <p:grpSpPr>
            <a:xfrm>
              <a:off x="4069510" y="2689459"/>
              <a:ext cx="200501" cy="376352"/>
              <a:chOff x="4769264" y="2943459"/>
              <a:chExt cx="200501" cy="376352"/>
            </a:xfrm>
            <a:grpFill/>
          </p:grpSpPr>
          <p:sp>
            <p:nvSpPr>
              <p:cNvPr id="15" name="Forma libre: forma 23">
                <a:extLst>
                  <a:ext uri="{FF2B5EF4-FFF2-40B4-BE49-F238E27FC236}">
                    <a16:creationId xmlns:a16="http://schemas.microsoft.com/office/drawing/2014/main" id="{B4CDDADD-D499-7106-51AB-DAA8DCA90C4B}"/>
                  </a:ext>
                </a:extLst>
              </p:cNvPr>
              <p:cNvSpPr/>
              <p:nvPr/>
            </p:nvSpPr>
            <p:spPr>
              <a:xfrm>
                <a:off x="4769264" y="3031739"/>
                <a:ext cx="200501" cy="288072"/>
              </a:xfrm>
              <a:custGeom>
                <a:avLst/>
                <a:gdLst>
                  <a:gd name="connsiteX0" fmla="*/ 100256 w 200501"/>
                  <a:gd name="connsiteY0" fmla="*/ 0 h 288072"/>
                  <a:gd name="connsiteX1" fmla="*/ 100054 w 200501"/>
                  <a:gd name="connsiteY1" fmla="*/ 0 h 288072"/>
                  <a:gd name="connsiteX2" fmla="*/ 0 w 200501"/>
                  <a:gd name="connsiteY2" fmla="*/ 100388 h 288072"/>
                  <a:gd name="connsiteX3" fmla="*/ 25292 w 200501"/>
                  <a:gd name="connsiteY3" fmla="*/ 166805 h 288072"/>
                  <a:gd name="connsiteX4" fmla="*/ 42128 w 200501"/>
                  <a:gd name="connsiteY4" fmla="*/ 210313 h 288072"/>
                  <a:gd name="connsiteX5" fmla="*/ 42128 w 200501"/>
                  <a:gd name="connsiteY5" fmla="*/ 288072 h 288072"/>
                  <a:gd name="connsiteX6" fmla="*/ 158377 w 200501"/>
                  <a:gd name="connsiteY6" fmla="*/ 288072 h 288072"/>
                  <a:gd name="connsiteX7" fmla="*/ 158377 w 200501"/>
                  <a:gd name="connsiteY7" fmla="*/ 210627 h 288072"/>
                  <a:gd name="connsiteX8" fmla="*/ 175324 w 200501"/>
                  <a:gd name="connsiteY8" fmla="*/ 166707 h 288072"/>
                  <a:gd name="connsiteX9" fmla="*/ 166686 w 200501"/>
                  <a:gd name="connsiteY9" fmla="*/ 25195 h 288072"/>
                  <a:gd name="connsiteX10" fmla="*/ 100256 w 200501"/>
                  <a:gd name="connsiteY10" fmla="*/ 21 h 288072"/>
                  <a:gd name="connsiteX11" fmla="*/ 64186 w 200501"/>
                  <a:gd name="connsiteY11" fmla="*/ 266050 h 288072"/>
                  <a:gd name="connsiteX12" fmla="*/ 64186 w 200501"/>
                  <a:gd name="connsiteY12" fmla="*/ 236533 h 288072"/>
                  <a:gd name="connsiteX13" fmla="*/ 136326 w 200501"/>
                  <a:gd name="connsiteY13" fmla="*/ 236533 h 288072"/>
                  <a:gd name="connsiteX14" fmla="*/ 136326 w 200501"/>
                  <a:gd name="connsiteY14" fmla="*/ 266050 h 288072"/>
                  <a:gd name="connsiteX15" fmla="*/ 100082 w 200501"/>
                  <a:gd name="connsiteY15" fmla="*/ 111494 h 288072"/>
                  <a:gd name="connsiteX16" fmla="*/ 89025 w 200501"/>
                  <a:gd name="connsiteY16" fmla="*/ 100451 h 288072"/>
                  <a:gd name="connsiteX17" fmla="*/ 100068 w 200501"/>
                  <a:gd name="connsiteY17" fmla="*/ 89394 h 288072"/>
                  <a:gd name="connsiteX18" fmla="*/ 111124 w 200501"/>
                  <a:gd name="connsiteY18" fmla="*/ 100437 h 288072"/>
                  <a:gd name="connsiteX19" fmla="*/ 111124 w 200501"/>
                  <a:gd name="connsiteY19" fmla="*/ 100444 h 288072"/>
                  <a:gd name="connsiteX20" fmla="*/ 100082 w 200501"/>
                  <a:gd name="connsiteY20" fmla="*/ 111494 h 288072"/>
                  <a:gd name="connsiteX21" fmla="*/ 158816 w 200501"/>
                  <a:gd name="connsiteY21" fmla="*/ 152088 h 288072"/>
                  <a:gd name="connsiteX22" fmla="*/ 136326 w 200501"/>
                  <a:gd name="connsiteY22" fmla="*/ 210648 h 288072"/>
                  <a:gd name="connsiteX23" fmla="*/ 136326 w 200501"/>
                  <a:gd name="connsiteY23" fmla="*/ 214461 h 288072"/>
                  <a:gd name="connsiteX24" fmla="*/ 111103 w 200501"/>
                  <a:gd name="connsiteY24" fmla="*/ 214461 h 288072"/>
                  <a:gd name="connsiteX25" fmla="*/ 111103 w 200501"/>
                  <a:gd name="connsiteY25" fmla="*/ 131620 h 288072"/>
                  <a:gd name="connsiteX26" fmla="*/ 131285 w 200501"/>
                  <a:gd name="connsiteY26" fmla="*/ 89387 h 288072"/>
                  <a:gd name="connsiteX27" fmla="*/ 89053 w 200501"/>
                  <a:gd name="connsiteY27" fmla="*/ 69198 h 288072"/>
                  <a:gd name="connsiteX28" fmla="*/ 68871 w 200501"/>
                  <a:gd name="connsiteY28" fmla="*/ 111438 h 288072"/>
                  <a:gd name="connsiteX29" fmla="*/ 89053 w 200501"/>
                  <a:gd name="connsiteY29" fmla="*/ 131620 h 288072"/>
                  <a:gd name="connsiteX30" fmla="*/ 89053 w 200501"/>
                  <a:gd name="connsiteY30" fmla="*/ 214461 h 288072"/>
                  <a:gd name="connsiteX31" fmla="*/ 64186 w 200501"/>
                  <a:gd name="connsiteY31" fmla="*/ 214461 h 288072"/>
                  <a:gd name="connsiteX32" fmla="*/ 64186 w 200501"/>
                  <a:gd name="connsiteY32" fmla="*/ 210327 h 288072"/>
                  <a:gd name="connsiteX33" fmla="*/ 41773 w 200501"/>
                  <a:gd name="connsiteY33" fmla="*/ 152172 h 288072"/>
                  <a:gd name="connsiteX34" fmla="*/ 48333 w 200501"/>
                  <a:gd name="connsiteY34" fmla="*/ 41780 h 288072"/>
                  <a:gd name="connsiteX35" fmla="*/ 158732 w 200501"/>
                  <a:gd name="connsiteY35" fmla="*/ 48340 h 288072"/>
                  <a:gd name="connsiteX36" fmla="*/ 158816 w 200501"/>
                  <a:gd name="connsiteY36" fmla="*/ 152074 h 288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00501" h="288072">
                    <a:moveTo>
                      <a:pt x="100256" y="0"/>
                    </a:moveTo>
                    <a:lnTo>
                      <a:pt x="100054" y="0"/>
                    </a:lnTo>
                    <a:cubicBezTo>
                      <a:pt x="44812" y="105"/>
                      <a:pt x="-70" y="45133"/>
                      <a:pt x="0" y="100388"/>
                    </a:cubicBezTo>
                    <a:cubicBezTo>
                      <a:pt x="28" y="124872"/>
                      <a:pt x="9028" y="148505"/>
                      <a:pt x="25292" y="166805"/>
                    </a:cubicBezTo>
                    <a:cubicBezTo>
                      <a:pt x="36049" y="178754"/>
                      <a:pt x="42037" y="194237"/>
                      <a:pt x="42128" y="210313"/>
                    </a:cubicBezTo>
                    <a:lnTo>
                      <a:pt x="42128" y="288072"/>
                    </a:lnTo>
                    <a:lnTo>
                      <a:pt x="158377" y="288072"/>
                    </a:lnTo>
                    <a:lnTo>
                      <a:pt x="158377" y="210627"/>
                    </a:lnTo>
                    <a:cubicBezTo>
                      <a:pt x="158467" y="194404"/>
                      <a:pt x="164497" y="178782"/>
                      <a:pt x="175324" y="166707"/>
                    </a:cubicBezTo>
                    <a:cubicBezTo>
                      <a:pt x="212014" y="125248"/>
                      <a:pt x="208152" y="61892"/>
                      <a:pt x="166686" y="25195"/>
                    </a:cubicBezTo>
                    <a:cubicBezTo>
                      <a:pt x="148359" y="8979"/>
                      <a:pt x="124732" y="21"/>
                      <a:pt x="100256" y="21"/>
                    </a:cubicBezTo>
                    <a:close/>
                    <a:moveTo>
                      <a:pt x="64186" y="266050"/>
                    </a:moveTo>
                    <a:lnTo>
                      <a:pt x="64186" y="236533"/>
                    </a:lnTo>
                    <a:lnTo>
                      <a:pt x="136326" y="236533"/>
                    </a:lnTo>
                    <a:lnTo>
                      <a:pt x="136326" y="266050"/>
                    </a:lnTo>
                    <a:close/>
                    <a:moveTo>
                      <a:pt x="100082" y="111494"/>
                    </a:moveTo>
                    <a:cubicBezTo>
                      <a:pt x="93982" y="111501"/>
                      <a:pt x="89032" y="106551"/>
                      <a:pt x="89025" y="100451"/>
                    </a:cubicBezTo>
                    <a:cubicBezTo>
                      <a:pt x="89018" y="94351"/>
                      <a:pt x="93968" y="89401"/>
                      <a:pt x="100068" y="89394"/>
                    </a:cubicBezTo>
                    <a:cubicBezTo>
                      <a:pt x="106168" y="89387"/>
                      <a:pt x="111117" y="94337"/>
                      <a:pt x="111124" y="100437"/>
                    </a:cubicBezTo>
                    <a:cubicBezTo>
                      <a:pt x="111124" y="100437"/>
                      <a:pt x="111124" y="100444"/>
                      <a:pt x="111124" y="100444"/>
                    </a:cubicBezTo>
                    <a:cubicBezTo>
                      <a:pt x="111117" y="106544"/>
                      <a:pt x="106182" y="111487"/>
                      <a:pt x="100082" y="111494"/>
                    </a:cubicBezTo>
                    <a:close/>
                    <a:moveTo>
                      <a:pt x="158816" y="152088"/>
                    </a:moveTo>
                    <a:cubicBezTo>
                      <a:pt x="144413" y="168199"/>
                      <a:pt x="136409" y="189036"/>
                      <a:pt x="136326" y="210648"/>
                    </a:cubicBezTo>
                    <a:lnTo>
                      <a:pt x="136326" y="214461"/>
                    </a:lnTo>
                    <a:lnTo>
                      <a:pt x="111103" y="214461"/>
                    </a:lnTo>
                    <a:lnTo>
                      <a:pt x="111103" y="131620"/>
                    </a:lnTo>
                    <a:cubicBezTo>
                      <a:pt x="128344" y="125534"/>
                      <a:pt x="137379" y="106621"/>
                      <a:pt x="131285" y="89387"/>
                    </a:cubicBezTo>
                    <a:cubicBezTo>
                      <a:pt x="125199" y="72147"/>
                      <a:pt x="106293" y="63112"/>
                      <a:pt x="89053" y="69198"/>
                    </a:cubicBezTo>
                    <a:cubicBezTo>
                      <a:pt x="71819" y="75291"/>
                      <a:pt x="62777" y="94197"/>
                      <a:pt x="68871" y="111438"/>
                    </a:cubicBezTo>
                    <a:cubicBezTo>
                      <a:pt x="72203" y="120870"/>
                      <a:pt x="79620" y="128288"/>
                      <a:pt x="89053" y="131620"/>
                    </a:cubicBezTo>
                    <a:lnTo>
                      <a:pt x="89053" y="214461"/>
                    </a:lnTo>
                    <a:lnTo>
                      <a:pt x="64186" y="214461"/>
                    </a:lnTo>
                    <a:lnTo>
                      <a:pt x="64186" y="210327"/>
                    </a:lnTo>
                    <a:cubicBezTo>
                      <a:pt x="64095" y="188848"/>
                      <a:pt x="56120" y="168157"/>
                      <a:pt x="41773" y="152172"/>
                    </a:cubicBezTo>
                    <a:cubicBezTo>
                      <a:pt x="13099" y="119873"/>
                      <a:pt x="16041" y="70453"/>
                      <a:pt x="48333" y="41780"/>
                    </a:cubicBezTo>
                    <a:cubicBezTo>
                      <a:pt x="80631" y="13106"/>
                      <a:pt x="130059" y="16041"/>
                      <a:pt x="158732" y="48340"/>
                    </a:cubicBezTo>
                    <a:cubicBezTo>
                      <a:pt x="184986" y="77919"/>
                      <a:pt x="185028" y="122453"/>
                      <a:pt x="158816" y="152074"/>
                    </a:cubicBezTo>
                    <a:close/>
                  </a:path>
                </a:pathLst>
              </a:custGeom>
              <a:grpFill/>
              <a:ln w="6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>
                  <a:solidFill>
                    <a:schemeClr val="tx2"/>
                  </a:solidFill>
                </a:endParaRPr>
              </a:p>
            </p:txBody>
          </p:sp>
          <p:sp>
            <p:nvSpPr>
              <p:cNvPr id="16" name="Forma libre: forma 24">
                <a:extLst>
                  <a:ext uri="{FF2B5EF4-FFF2-40B4-BE49-F238E27FC236}">
                    <a16:creationId xmlns:a16="http://schemas.microsoft.com/office/drawing/2014/main" id="{1B2BB2B3-9F15-D7C9-76B2-AEAA26D49544}"/>
                  </a:ext>
                </a:extLst>
              </p:cNvPr>
              <p:cNvSpPr/>
              <p:nvPr/>
            </p:nvSpPr>
            <p:spPr>
              <a:xfrm>
                <a:off x="4858317" y="2943459"/>
                <a:ext cx="22050" cy="58845"/>
              </a:xfrm>
              <a:custGeom>
                <a:avLst/>
                <a:gdLst>
                  <a:gd name="connsiteX0" fmla="*/ 0 w 22050"/>
                  <a:gd name="connsiteY0" fmla="*/ 0 h 58845"/>
                  <a:gd name="connsiteX1" fmla="*/ 22051 w 22050"/>
                  <a:gd name="connsiteY1" fmla="*/ 0 h 58845"/>
                  <a:gd name="connsiteX2" fmla="*/ 22051 w 22050"/>
                  <a:gd name="connsiteY2" fmla="*/ 58846 h 58845"/>
                  <a:gd name="connsiteX3" fmla="*/ 0 w 22050"/>
                  <a:gd name="connsiteY3" fmla="*/ 58846 h 58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050" h="58845">
                    <a:moveTo>
                      <a:pt x="0" y="0"/>
                    </a:moveTo>
                    <a:lnTo>
                      <a:pt x="22051" y="0"/>
                    </a:lnTo>
                    <a:lnTo>
                      <a:pt x="22051" y="58846"/>
                    </a:lnTo>
                    <a:lnTo>
                      <a:pt x="0" y="58846"/>
                    </a:lnTo>
                    <a:close/>
                  </a:path>
                </a:pathLst>
              </a:custGeom>
              <a:grpFill/>
              <a:ln w="6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7" name="Forma libre: forma 15">
              <a:extLst>
                <a:ext uri="{FF2B5EF4-FFF2-40B4-BE49-F238E27FC236}">
                  <a16:creationId xmlns:a16="http://schemas.microsoft.com/office/drawing/2014/main" id="{F9CF542D-EC40-7C9A-9C29-8EB0CAD94ADE}"/>
                </a:ext>
              </a:extLst>
            </p:cNvPr>
            <p:cNvSpPr/>
            <p:nvPr/>
          </p:nvSpPr>
          <p:spPr>
            <a:xfrm>
              <a:off x="4065802" y="2709286"/>
              <a:ext cx="48520" cy="61982"/>
            </a:xfrm>
            <a:custGeom>
              <a:avLst/>
              <a:gdLst>
                <a:gd name="connsiteX0" fmla="*/ 19094 w 48520"/>
                <a:gd name="connsiteY0" fmla="*/ 0 h 61982"/>
                <a:gd name="connsiteX1" fmla="*/ 48521 w 48520"/>
                <a:gd name="connsiteY1" fmla="*/ 50961 h 61982"/>
                <a:gd name="connsiteX2" fmla="*/ 29419 w 48520"/>
                <a:gd name="connsiteY2" fmla="*/ 61983 h 61982"/>
                <a:gd name="connsiteX3" fmla="*/ 0 w 48520"/>
                <a:gd name="connsiteY3" fmla="*/ 11029 h 6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20" h="61982">
                  <a:moveTo>
                    <a:pt x="19094" y="0"/>
                  </a:moveTo>
                  <a:lnTo>
                    <a:pt x="48521" y="50961"/>
                  </a:lnTo>
                  <a:lnTo>
                    <a:pt x="29419" y="61983"/>
                  </a:lnTo>
                  <a:lnTo>
                    <a:pt x="0" y="11029"/>
                  </a:lnTo>
                  <a:close/>
                </a:path>
              </a:pathLst>
            </a:custGeom>
            <a:grpFill/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tx2"/>
                </a:solidFill>
              </a:endParaRPr>
            </a:p>
          </p:txBody>
        </p:sp>
        <p:sp>
          <p:nvSpPr>
            <p:cNvPr id="8" name="Forma libre: forma 16">
              <a:extLst>
                <a:ext uri="{FF2B5EF4-FFF2-40B4-BE49-F238E27FC236}">
                  <a16:creationId xmlns:a16="http://schemas.microsoft.com/office/drawing/2014/main" id="{209D9558-4A88-267A-C1EA-8FE3709C15AC}"/>
                </a:ext>
              </a:extLst>
            </p:cNvPr>
            <p:cNvSpPr/>
            <p:nvPr/>
          </p:nvSpPr>
          <p:spPr>
            <a:xfrm>
              <a:off x="4000891" y="2774322"/>
              <a:ext cx="61982" cy="48514"/>
            </a:xfrm>
            <a:custGeom>
              <a:avLst/>
              <a:gdLst>
                <a:gd name="connsiteX0" fmla="*/ 11029 w 61982"/>
                <a:gd name="connsiteY0" fmla="*/ 0 h 48514"/>
                <a:gd name="connsiteX1" fmla="*/ 61983 w 61982"/>
                <a:gd name="connsiteY1" fmla="*/ 29419 h 48514"/>
                <a:gd name="connsiteX2" fmla="*/ 50961 w 61982"/>
                <a:gd name="connsiteY2" fmla="*/ 48514 h 48514"/>
                <a:gd name="connsiteX3" fmla="*/ 0 w 61982"/>
                <a:gd name="connsiteY3" fmla="*/ 19095 h 4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982" h="48514">
                  <a:moveTo>
                    <a:pt x="11029" y="0"/>
                  </a:moveTo>
                  <a:lnTo>
                    <a:pt x="61983" y="29419"/>
                  </a:lnTo>
                  <a:lnTo>
                    <a:pt x="50961" y="48514"/>
                  </a:lnTo>
                  <a:lnTo>
                    <a:pt x="0" y="19095"/>
                  </a:lnTo>
                  <a:close/>
                </a:path>
              </a:pathLst>
            </a:custGeom>
            <a:grpFill/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tx2"/>
                </a:solidFill>
              </a:endParaRPr>
            </a:p>
          </p:txBody>
        </p:sp>
        <p:sp>
          <p:nvSpPr>
            <p:cNvPr id="9" name="Forma libre: forma 17">
              <a:extLst>
                <a:ext uri="{FF2B5EF4-FFF2-40B4-BE49-F238E27FC236}">
                  <a16:creationId xmlns:a16="http://schemas.microsoft.com/office/drawing/2014/main" id="{B58A438B-3D3C-F21D-2467-B6C7AFC9FBFE}"/>
                </a:ext>
              </a:extLst>
            </p:cNvPr>
            <p:cNvSpPr/>
            <p:nvPr/>
          </p:nvSpPr>
          <p:spPr>
            <a:xfrm>
              <a:off x="3981238" y="2867132"/>
              <a:ext cx="58845" cy="22050"/>
            </a:xfrm>
            <a:custGeom>
              <a:avLst/>
              <a:gdLst>
                <a:gd name="connsiteX0" fmla="*/ 0 w 58845"/>
                <a:gd name="connsiteY0" fmla="*/ 0 h 22050"/>
                <a:gd name="connsiteX1" fmla="*/ 58846 w 58845"/>
                <a:gd name="connsiteY1" fmla="*/ 0 h 22050"/>
                <a:gd name="connsiteX2" fmla="*/ 58846 w 58845"/>
                <a:gd name="connsiteY2" fmla="*/ 22051 h 22050"/>
                <a:gd name="connsiteX3" fmla="*/ 0 w 58845"/>
                <a:gd name="connsiteY3" fmla="*/ 22051 h 2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845" h="22050">
                  <a:moveTo>
                    <a:pt x="0" y="0"/>
                  </a:moveTo>
                  <a:lnTo>
                    <a:pt x="58846" y="0"/>
                  </a:lnTo>
                  <a:lnTo>
                    <a:pt x="58846" y="22051"/>
                  </a:lnTo>
                  <a:lnTo>
                    <a:pt x="0" y="22051"/>
                  </a:lnTo>
                  <a:close/>
                </a:path>
              </a:pathLst>
            </a:custGeom>
            <a:grpFill/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tx2"/>
                </a:solidFill>
              </a:endParaRPr>
            </a:p>
          </p:txBody>
        </p:sp>
        <p:sp>
          <p:nvSpPr>
            <p:cNvPr id="10" name="Forma libre: forma 18">
              <a:extLst>
                <a:ext uri="{FF2B5EF4-FFF2-40B4-BE49-F238E27FC236}">
                  <a16:creationId xmlns:a16="http://schemas.microsoft.com/office/drawing/2014/main" id="{5A205412-9321-ADC2-FB43-7A12A372303B}"/>
                </a:ext>
              </a:extLst>
            </p:cNvPr>
            <p:cNvSpPr/>
            <p:nvPr/>
          </p:nvSpPr>
          <p:spPr>
            <a:xfrm>
              <a:off x="4001065" y="2933430"/>
              <a:ext cx="61982" cy="48521"/>
            </a:xfrm>
            <a:custGeom>
              <a:avLst/>
              <a:gdLst>
                <a:gd name="connsiteX0" fmla="*/ 11022 w 61982"/>
                <a:gd name="connsiteY0" fmla="*/ 48521 h 48521"/>
                <a:gd name="connsiteX1" fmla="*/ 0 w 61982"/>
                <a:gd name="connsiteY1" fmla="*/ 29419 h 48521"/>
                <a:gd name="connsiteX2" fmla="*/ 50954 w 61982"/>
                <a:gd name="connsiteY2" fmla="*/ 0 h 48521"/>
                <a:gd name="connsiteX3" fmla="*/ 61983 w 61982"/>
                <a:gd name="connsiteY3" fmla="*/ 19102 h 4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982" h="48521">
                  <a:moveTo>
                    <a:pt x="11022" y="48521"/>
                  </a:moveTo>
                  <a:lnTo>
                    <a:pt x="0" y="29419"/>
                  </a:lnTo>
                  <a:lnTo>
                    <a:pt x="50954" y="0"/>
                  </a:lnTo>
                  <a:lnTo>
                    <a:pt x="61983" y="19102"/>
                  </a:lnTo>
                  <a:close/>
                </a:path>
              </a:pathLst>
            </a:custGeom>
            <a:grpFill/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tx2"/>
                </a:solidFill>
              </a:endParaRPr>
            </a:p>
          </p:txBody>
        </p:sp>
        <p:sp>
          <p:nvSpPr>
            <p:cNvPr id="11" name="Forma libre: forma 19">
              <a:extLst>
                <a:ext uri="{FF2B5EF4-FFF2-40B4-BE49-F238E27FC236}">
                  <a16:creationId xmlns:a16="http://schemas.microsoft.com/office/drawing/2014/main" id="{B240C21B-AD86-3E15-AFF1-680976C848AE}"/>
                </a:ext>
              </a:extLst>
            </p:cNvPr>
            <p:cNvSpPr/>
            <p:nvPr/>
          </p:nvSpPr>
          <p:spPr>
            <a:xfrm>
              <a:off x="4276659" y="2933137"/>
              <a:ext cx="61982" cy="48514"/>
            </a:xfrm>
            <a:custGeom>
              <a:avLst/>
              <a:gdLst>
                <a:gd name="connsiteX0" fmla="*/ 50961 w 61982"/>
                <a:gd name="connsiteY0" fmla="*/ 48514 h 48514"/>
                <a:gd name="connsiteX1" fmla="*/ 0 w 61982"/>
                <a:gd name="connsiteY1" fmla="*/ 19095 h 48514"/>
                <a:gd name="connsiteX2" fmla="*/ 11029 w 61982"/>
                <a:gd name="connsiteY2" fmla="*/ 0 h 48514"/>
                <a:gd name="connsiteX3" fmla="*/ 61982 w 61982"/>
                <a:gd name="connsiteY3" fmla="*/ 29419 h 4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982" h="48514">
                  <a:moveTo>
                    <a:pt x="50961" y="48514"/>
                  </a:moveTo>
                  <a:lnTo>
                    <a:pt x="0" y="19095"/>
                  </a:lnTo>
                  <a:lnTo>
                    <a:pt x="11029" y="0"/>
                  </a:lnTo>
                  <a:lnTo>
                    <a:pt x="61982" y="29419"/>
                  </a:lnTo>
                  <a:close/>
                </a:path>
              </a:pathLst>
            </a:custGeom>
            <a:grpFill/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tx2"/>
                </a:solidFill>
              </a:endParaRPr>
            </a:p>
          </p:txBody>
        </p:sp>
        <p:sp>
          <p:nvSpPr>
            <p:cNvPr id="12" name="Forma libre: forma 20">
              <a:extLst>
                <a:ext uri="{FF2B5EF4-FFF2-40B4-BE49-F238E27FC236}">
                  <a16:creationId xmlns:a16="http://schemas.microsoft.com/office/drawing/2014/main" id="{2349BE5B-2D05-F9DC-D0BD-681EE9718C26}"/>
                </a:ext>
              </a:extLst>
            </p:cNvPr>
            <p:cNvSpPr/>
            <p:nvPr/>
          </p:nvSpPr>
          <p:spPr>
            <a:xfrm>
              <a:off x="4299448" y="2866784"/>
              <a:ext cx="58845" cy="22050"/>
            </a:xfrm>
            <a:custGeom>
              <a:avLst/>
              <a:gdLst>
                <a:gd name="connsiteX0" fmla="*/ 0 w 58845"/>
                <a:gd name="connsiteY0" fmla="*/ 0 h 22050"/>
                <a:gd name="connsiteX1" fmla="*/ 58846 w 58845"/>
                <a:gd name="connsiteY1" fmla="*/ 0 h 22050"/>
                <a:gd name="connsiteX2" fmla="*/ 58846 w 58845"/>
                <a:gd name="connsiteY2" fmla="*/ 22051 h 22050"/>
                <a:gd name="connsiteX3" fmla="*/ 0 w 58845"/>
                <a:gd name="connsiteY3" fmla="*/ 22051 h 2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845" h="22050">
                  <a:moveTo>
                    <a:pt x="0" y="0"/>
                  </a:moveTo>
                  <a:lnTo>
                    <a:pt x="58846" y="0"/>
                  </a:lnTo>
                  <a:lnTo>
                    <a:pt x="58846" y="22051"/>
                  </a:lnTo>
                  <a:lnTo>
                    <a:pt x="0" y="22051"/>
                  </a:lnTo>
                  <a:close/>
                </a:path>
              </a:pathLst>
            </a:custGeom>
            <a:grpFill/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tx2"/>
                </a:solidFill>
              </a:endParaRPr>
            </a:p>
          </p:txBody>
        </p:sp>
        <p:sp>
          <p:nvSpPr>
            <p:cNvPr id="13" name="Forma libre: forma 21">
              <a:extLst>
                <a:ext uri="{FF2B5EF4-FFF2-40B4-BE49-F238E27FC236}">
                  <a16:creationId xmlns:a16="http://schemas.microsoft.com/office/drawing/2014/main" id="{532D5EB9-759E-4E3B-7FC1-C91C29E8B56B}"/>
                </a:ext>
              </a:extLst>
            </p:cNvPr>
            <p:cNvSpPr/>
            <p:nvPr/>
          </p:nvSpPr>
          <p:spPr>
            <a:xfrm>
              <a:off x="4276477" y="2773994"/>
              <a:ext cx="61982" cy="48521"/>
            </a:xfrm>
            <a:custGeom>
              <a:avLst/>
              <a:gdLst>
                <a:gd name="connsiteX0" fmla="*/ 50961 w 61982"/>
                <a:gd name="connsiteY0" fmla="*/ 0 h 48521"/>
                <a:gd name="connsiteX1" fmla="*/ 61983 w 61982"/>
                <a:gd name="connsiteY1" fmla="*/ 19095 h 48521"/>
                <a:gd name="connsiteX2" fmla="*/ 11022 w 61982"/>
                <a:gd name="connsiteY2" fmla="*/ 48521 h 48521"/>
                <a:gd name="connsiteX3" fmla="*/ 0 w 61982"/>
                <a:gd name="connsiteY3" fmla="*/ 29419 h 4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982" h="48521">
                  <a:moveTo>
                    <a:pt x="50961" y="0"/>
                  </a:moveTo>
                  <a:lnTo>
                    <a:pt x="61983" y="19095"/>
                  </a:lnTo>
                  <a:lnTo>
                    <a:pt x="11022" y="48521"/>
                  </a:lnTo>
                  <a:lnTo>
                    <a:pt x="0" y="29419"/>
                  </a:lnTo>
                  <a:close/>
                </a:path>
              </a:pathLst>
            </a:custGeom>
            <a:grpFill/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tx2"/>
                </a:solidFill>
              </a:endParaRPr>
            </a:p>
          </p:txBody>
        </p:sp>
        <p:sp>
          <p:nvSpPr>
            <p:cNvPr id="14" name="Forma libre: forma 22">
              <a:extLst>
                <a:ext uri="{FF2B5EF4-FFF2-40B4-BE49-F238E27FC236}">
                  <a16:creationId xmlns:a16="http://schemas.microsoft.com/office/drawing/2014/main" id="{498A0711-33C6-41AE-8C82-495EC772F311}"/>
                </a:ext>
              </a:extLst>
            </p:cNvPr>
            <p:cNvSpPr/>
            <p:nvPr/>
          </p:nvSpPr>
          <p:spPr>
            <a:xfrm>
              <a:off x="4224910" y="2709090"/>
              <a:ext cx="48520" cy="62010"/>
            </a:xfrm>
            <a:custGeom>
              <a:avLst/>
              <a:gdLst>
                <a:gd name="connsiteX0" fmla="*/ 19094 w 48520"/>
                <a:gd name="connsiteY0" fmla="*/ 62011 h 62010"/>
                <a:gd name="connsiteX1" fmla="*/ 0 w 48520"/>
                <a:gd name="connsiteY1" fmla="*/ 50961 h 62010"/>
                <a:gd name="connsiteX2" fmla="*/ 29426 w 48520"/>
                <a:gd name="connsiteY2" fmla="*/ 0 h 62010"/>
                <a:gd name="connsiteX3" fmla="*/ 48521 w 48520"/>
                <a:gd name="connsiteY3" fmla="*/ 11022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20" h="62010">
                  <a:moveTo>
                    <a:pt x="19094" y="62011"/>
                  </a:moveTo>
                  <a:lnTo>
                    <a:pt x="0" y="50961"/>
                  </a:lnTo>
                  <a:lnTo>
                    <a:pt x="29426" y="0"/>
                  </a:lnTo>
                  <a:lnTo>
                    <a:pt x="48521" y="11022"/>
                  </a:lnTo>
                  <a:close/>
                </a:path>
              </a:pathLst>
            </a:custGeom>
            <a:grpFill/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914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B6D996-1EE4-FBEA-B7C2-74A144044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 anchor="ctr">
            <a:normAutofit/>
          </a:bodyPr>
          <a:lstStyle/>
          <a:p>
            <a:r>
              <a:rPr lang="it-IT" sz="4400">
                <a:latin typeface="VT323" panose="00000509000000000000" pitchFamily="49" charset="0"/>
              </a:rPr>
              <a:t>Aggiornamento albero di attacco</a:t>
            </a:r>
          </a:p>
        </p:txBody>
      </p:sp>
      <p:pic>
        <p:nvPicPr>
          <p:cNvPr id="13" name="Segnaposto contenuto 12" descr="Immagine che contiene schermata, testo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9414AE50-6656-7811-2AFF-E3FDA5C05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738" y="1473270"/>
            <a:ext cx="7073018" cy="2852363"/>
          </a:xfrm>
        </p:spPr>
      </p:pic>
    </p:spTree>
    <p:extLst>
      <p:ext uri="{BB962C8B-B14F-4D97-AF65-F5344CB8AC3E}">
        <p14:creationId xmlns:p14="http://schemas.microsoft.com/office/powerpoint/2010/main" val="2567719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B4F46-9BF9-4A64-AAF9-E56A8C9FF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CFCD97-69CC-13C9-83B9-6377F5116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>
                <a:latin typeface="VT323" panose="00000509000000000000" pitchFamily="49" charset="0"/>
              </a:rPr>
              <a:t>Iniezione di /bin/</a:t>
            </a:r>
            <a:r>
              <a:rPr lang="it-IT" sz="4400" err="1">
                <a:latin typeface="VT323" panose="00000509000000000000" pitchFamily="49" charset="0"/>
              </a:rPr>
              <a:t>getflag</a:t>
            </a:r>
            <a:endParaRPr lang="it-IT" sz="440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8D188F-FDA2-3990-85CD-31A26E182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592359"/>
            <a:ext cx="7696200" cy="3385083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2400" dirty="0">
                <a:latin typeface="VT323" panose="00000509000000000000" pitchFamily="49" charset="0"/>
              </a:rPr>
              <a:t>Iniettiamo </a:t>
            </a:r>
            <a:r>
              <a:rPr lang="it-IT" sz="2400" dirty="0">
                <a:solidFill>
                  <a:schemeClr val="tx2"/>
                </a:solidFill>
                <a:latin typeface="VT323" panose="00000509000000000000" pitchFamily="49" charset="0"/>
              </a:rPr>
              <a:t>/bin/</a:t>
            </a:r>
            <a:r>
              <a:rPr lang="it-IT" sz="2400" dirty="0" err="1">
                <a:solidFill>
                  <a:schemeClr val="tx2"/>
                </a:solidFill>
                <a:latin typeface="VT323" panose="00000509000000000000" pitchFamily="49" charset="0"/>
              </a:rPr>
              <a:t>getflag</a:t>
            </a:r>
            <a:r>
              <a:rPr lang="it-IT" sz="2400" dirty="0">
                <a:solidFill>
                  <a:schemeClr val="tx2"/>
                </a:solidFill>
                <a:latin typeface="VT323" panose="00000509000000000000" pitchFamily="49" charset="0"/>
              </a:rPr>
              <a:t> </a:t>
            </a:r>
            <a:r>
              <a:rPr lang="it-IT" sz="2400" dirty="0">
                <a:latin typeface="VT323" panose="00000509000000000000" pitchFamily="49" charset="0"/>
              </a:rPr>
              <a:t>nel file </a:t>
            </a:r>
            <a:r>
              <a:rPr lang="it-IT" sz="2400" dirty="0">
                <a:solidFill>
                  <a:schemeClr val="tx2"/>
                </a:solidFill>
                <a:latin typeface="VT323" panose="00000509000000000000" pitchFamily="49" charset="0"/>
              </a:rPr>
              <a:t>.</a:t>
            </a:r>
            <a:r>
              <a:rPr lang="it-IT" sz="2400" dirty="0" err="1">
                <a:solidFill>
                  <a:schemeClr val="tx2"/>
                </a:solidFill>
                <a:latin typeface="VT323" panose="00000509000000000000" pitchFamily="49" charset="0"/>
              </a:rPr>
              <a:t>bash_aliases</a:t>
            </a:r>
            <a:endParaRPr lang="it-IT" sz="2400" dirty="0">
              <a:solidFill>
                <a:schemeClr val="tx2"/>
              </a:solidFill>
              <a:latin typeface="VT323" panose="00000509000000000000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sz="2400" dirty="0">
              <a:solidFill>
                <a:schemeClr val="tx2"/>
              </a:solidFill>
              <a:latin typeface="VT323" panose="00000509000000000000" pitchFamily="49" charset="0"/>
            </a:endParaRPr>
          </a:p>
          <a:p>
            <a:endParaRPr lang="it-IT" sz="2400" dirty="0">
              <a:solidFill>
                <a:schemeClr val="tx2"/>
              </a:solidFill>
              <a:latin typeface="VT323" panose="00000509000000000000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chemeClr val="tx2"/>
                </a:solidFill>
                <a:latin typeface="VT323" panose="00000509000000000000" pitchFamily="49" charset="0"/>
              </a:rPr>
              <a:t>.</a:t>
            </a:r>
            <a:r>
              <a:rPr lang="it-IT" sz="2400" dirty="0" err="1">
                <a:solidFill>
                  <a:schemeClr val="tx2"/>
                </a:solidFill>
                <a:latin typeface="VT323" panose="00000509000000000000" pitchFamily="49" charset="0"/>
              </a:rPr>
              <a:t>bash_aliases</a:t>
            </a:r>
            <a:r>
              <a:rPr lang="it-IT" sz="2400" dirty="0">
                <a:solidFill>
                  <a:schemeClr val="tx2"/>
                </a:solidFill>
                <a:latin typeface="VT323" panose="00000509000000000000" pitchFamily="49" charset="0"/>
              </a:rPr>
              <a:t> </a:t>
            </a:r>
            <a:r>
              <a:rPr lang="it-IT" sz="2400" dirty="0">
                <a:solidFill>
                  <a:srgbClr val="FFFFFF"/>
                </a:solidFill>
                <a:latin typeface="VT323" panose="00000509000000000000" pitchFamily="49" charset="0"/>
              </a:rPr>
              <a:t>è un file di configurazione Bash, non un eseguibile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rgbClr val="FFFFFF"/>
                </a:solidFill>
                <a:latin typeface="VT323" panose="00000509000000000000" pitchFamily="49" charset="0"/>
              </a:rPr>
              <a:t>Non può essere lanciato con </a:t>
            </a:r>
            <a:r>
              <a:rPr lang="it-IT" sz="2400" dirty="0">
                <a:solidFill>
                  <a:schemeClr val="tx2"/>
                </a:solidFill>
                <a:latin typeface="VT323" panose="00000509000000000000" pitchFamily="49" charset="0"/>
              </a:rPr>
              <a:t>./</a:t>
            </a:r>
            <a:endParaRPr lang="it-IT" sz="2400" dirty="0">
              <a:solidFill>
                <a:srgbClr val="FFFFFF"/>
              </a:solidFill>
              <a:latin typeface="VT323" panose="00000509000000000000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2400" dirty="0">
                <a:latin typeface="VT323" panose="00000509000000000000" pitchFamily="49" charset="0"/>
              </a:rPr>
              <a:t>Lo eseguiamo manualmente con </a:t>
            </a:r>
            <a:r>
              <a:rPr lang="it-IT" sz="2400" dirty="0">
                <a:solidFill>
                  <a:srgbClr val="1FD81A"/>
                </a:solidFill>
                <a:latin typeface="VT323" panose="00000509000000000000" pitchFamily="49" charset="0"/>
              </a:rPr>
              <a:t>source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sz="2400" dirty="0">
              <a:solidFill>
                <a:schemeClr val="tx2"/>
              </a:solidFill>
              <a:latin typeface="VT323" panose="00000509000000000000" pitchFamily="49" charset="0"/>
            </a:endParaRPr>
          </a:p>
          <a:p>
            <a:pPr algn="ctr"/>
            <a:endParaRPr lang="it-IT" sz="2000" dirty="0">
              <a:latin typeface="VT323" panose="00000509000000000000" pitchFamily="49" charset="0"/>
            </a:endParaRPr>
          </a:p>
          <a:p>
            <a:pPr algn="ctr"/>
            <a:endParaRPr lang="it-IT" sz="2000" dirty="0">
              <a:latin typeface="VT323" panose="00000509000000000000" pitchFamily="49" charset="0"/>
            </a:endParaRPr>
          </a:p>
          <a:p>
            <a:pPr algn="ctr"/>
            <a:endParaRPr lang="it-IT" sz="2000" dirty="0">
              <a:latin typeface="VT323" panose="00000509000000000000" pitchFamily="49" charset="0"/>
            </a:endParaRPr>
          </a:p>
          <a:p>
            <a:pPr algn="ctr"/>
            <a:endParaRPr lang="it-IT" sz="2000" dirty="0">
              <a:latin typeface="VT323" panose="00000509000000000000" pitchFamily="49" charset="0"/>
            </a:endParaRPr>
          </a:p>
          <a:p>
            <a:pPr algn="ctr"/>
            <a:endParaRPr lang="it-IT" sz="2000" dirty="0">
              <a:latin typeface="VT323" panose="00000509000000000000" pitchFamily="49" charset="0"/>
            </a:endParaRPr>
          </a:p>
          <a:p>
            <a:pPr algn="ctr"/>
            <a:endParaRPr lang="it-IT" sz="2000" dirty="0">
              <a:latin typeface="VT323" panose="00000509000000000000" pitchFamily="49" charset="0"/>
            </a:endParaRPr>
          </a:p>
          <a:p>
            <a:pPr algn="ctr"/>
            <a:endParaRPr lang="it-IT" sz="2000" dirty="0">
              <a:latin typeface="VT323" panose="00000509000000000000" pitchFamily="49" charset="0"/>
            </a:endParaRPr>
          </a:p>
        </p:txBody>
      </p:sp>
      <p:pic>
        <p:nvPicPr>
          <p:cNvPr id="23" name="Immagine 22" descr="Immagine che contiene Elementi grafici, Policromia, grafica, schermata&#10;&#10;Il contenuto generato dall'IA potrebbe non essere corretto.">
            <a:extLst>
              <a:ext uri="{FF2B5EF4-FFF2-40B4-BE49-F238E27FC236}">
                <a16:creationId xmlns:a16="http://schemas.microsoft.com/office/drawing/2014/main" id="{643F0B2B-648E-180A-F5AF-1BBB2811F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257" y="269023"/>
            <a:ext cx="998993" cy="998993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F0C4AC24-A2C9-3A35-5EAF-D3C8E63784A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146" r="16206" b="53526"/>
          <a:stretch/>
        </p:blipFill>
        <p:spPr>
          <a:xfrm>
            <a:off x="1103586" y="2109293"/>
            <a:ext cx="6936828" cy="685981"/>
          </a:xfrm>
          <a:prstGeom prst="rect">
            <a:avLst/>
          </a:prstGeom>
          <a:ln w="127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530519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D9944-3117-6056-532D-21E8DA0C2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95A8D8-D505-5C17-9E65-B20CD415A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>
                <a:latin typeface="VT323" panose="00000509000000000000" pitchFamily="49" charset="0"/>
              </a:rPr>
              <a:t>Iniezione di /bin/</a:t>
            </a:r>
            <a:r>
              <a:rPr lang="it-IT" sz="4400" err="1">
                <a:latin typeface="VT323" panose="00000509000000000000" pitchFamily="49" charset="0"/>
              </a:rPr>
              <a:t>getflag</a:t>
            </a:r>
            <a:endParaRPr lang="it-IT" sz="4400">
              <a:latin typeface="VT323" panose="00000509000000000000" pitchFamily="49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FD0B1A1-ED60-F415-91A2-1DCC81331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347993"/>
            <a:ext cx="7696200" cy="3221831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chemeClr val="tx2"/>
                </a:solidFill>
                <a:latin typeface="VT323" panose="00000509000000000000" pitchFamily="49" charset="0"/>
              </a:rPr>
              <a:t>source</a:t>
            </a:r>
            <a:r>
              <a:rPr lang="it-IT" sz="2400" dirty="0">
                <a:latin typeface="VT323" panose="00000509000000000000" pitchFamily="49" charset="0"/>
              </a:rPr>
              <a:t> carica ed esegue il contenuto del file nella shell attuale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sz="2400" dirty="0">
              <a:latin typeface="VT323" panose="00000509000000000000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sz="2400" dirty="0">
              <a:latin typeface="VT323" panose="00000509000000000000" pitchFamily="49" charset="0"/>
            </a:endParaRPr>
          </a:p>
          <a:p>
            <a:endParaRPr lang="it-IT" sz="2400" dirty="0">
              <a:latin typeface="VT323" panose="00000509000000000000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2400" dirty="0">
                <a:latin typeface="VT323" panose="00000509000000000000" pitchFamily="49" charset="0"/>
              </a:rPr>
              <a:t>Il comando viene eseguito con i permessi di </a:t>
            </a:r>
            <a:r>
              <a:rPr lang="it-IT" sz="2400" dirty="0">
                <a:solidFill>
                  <a:schemeClr val="tx2"/>
                </a:solidFill>
                <a:latin typeface="VT323" panose="00000509000000000000" pitchFamily="49" charset="0"/>
              </a:rPr>
              <a:t>level06</a:t>
            </a:r>
            <a:r>
              <a:rPr lang="it-IT" sz="2400" dirty="0">
                <a:latin typeface="VT323" panose="00000509000000000000" pitchFamily="49" charset="0"/>
              </a:rPr>
              <a:t>!</a:t>
            </a:r>
            <a:endParaRPr lang="it-IT" sz="2000" dirty="0">
              <a:latin typeface="VT323" panose="00000509000000000000" pitchFamily="49" charset="0"/>
            </a:endParaRPr>
          </a:p>
          <a:p>
            <a:pPr algn="ctr"/>
            <a:endParaRPr lang="it-IT" sz="2000" dirty="0">
              <a:latin typeface="VT323" panose="00000509000000000000" pitchFamily="49" charset="0"/>
            </a:endParaRPr>
          </a:p>
          <a:p>
            <a:pPr algn="ctr"/>
            <a:endParaRPr lang="it-IT" sz="2000" dirty="0">
              <a:latin typeface="VT323" panose="00000509000000000000" pitchFamily="49" charset="0"/>
            </a:endParaRPr>
          </a:p>
          <a:p>
            <a:pPr algn="ctr"/>
            <a:endParaRPr lang="it-IT" sz="2000" dirty="0">
              <a:latin typeface="VT323" panose="00000509000000000000" pitchFamily="49" charset="0"/>
            </a:endParaRPr>
          </a:p>
          <a:p>
            <a:pPr algn="ctr"/>
            <a:endParaRPr lang="it-IT" sz="2000" dirty="0">
              <a:latin typeface="VT323" panose="00000509000000000000" pitchFamily="49" charset="0"/>
            </a:endParaRPr>
          </a:p>
          <a:p>
            <a:pPr algn="ctr"/>
            <a:endParaRPr lang="it-IT" sz="2000" dirty="0">
              <a:latin typeface="VT323" panose="00000509000000000000" pitchFamily="49" charset="0"/>
            </a:endParaRPr>
          </a:p>
        </p:txBody>
      </p:sp>
      <p:pic>
        <p:nvPicPr>
          <p:cNvPr id="17" name="Immagine 16" descr="Immagine che contiene Elementi grafici, Policromia, cerchio, grafica&#10;&#10;Il contenuto generato dall'IA potrebbe non essere corretto.">
            <a:extLst>
              <a:ext uri="{FF2B5EF4-FFF2-40B4-BE49-F238E27FC236}">
                <a16:creationId xmlns:a16="http://schemas.microsoft.com/office/drawing/2014/main" id="{D719D9E3-A694-1DEB-2DB7-0DBDBDBE0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877" y="401031"/>
            <a:ext cx="906973" cy="90697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C34F4B6-2C79-26FF-B57E-C88630E19F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67" r="7457" b="21424"/>
          <a:stretch/>
        </p:blipFill>
        <p:spPr>
          <a:xfrm>
            <a:off x="908488" y="2266293"/>
            <a:ext cx="7327023" cy="936533"/>
          </a:xfrm>
          <a:prstGeom prst="rect">
            <a:avLst/>
          </a:prstGeom>
          <a:ln w="127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4245780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0A762-5AB7-C7DE-B7A1-E3D61DE8C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9EFE6DE-E487-E157-074A-A23EDBB74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800142"/>
            <a:ext cx="7696200" cy="3221831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endParaRPr lang="it-IT" sz="2400" dirty="0">
              <a:latin typeface="VT323" panose="00000509000000000000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2400" dirty="0">
                <a:latin typeface="VT323" panose="00000509000000000000" pitchFamily="49" charset="0"/>
              </a:rPr>
              <a:t>Anche se il file </a:t>
            </a:r>
            <a:r>
              <a:rPr lang="it-IT" sz="2400" dirty="0">
                <a:solidFill>
                  <a:srgbClr val="1FD81A"/>
                </a:solidFill>
                <a:latin typeface="VT323" panose="00000509000000000000" pitchFamily="49" charset="0"/>
              </a:rPr>
              <a:t>.bash_aliases </a:t>
            </a:r>
            <a:r>
              <a:rPr lang="it-IT" sz="2400" dirty="0">
                <a:latin typeface="VT323" panose="00000509000000000000" pitchFamily="49" charset="0"/>
              </a:rPr>
              <a:t>viene eseguito, ciò accade dopo l’autenticazione, quindi i comandi girano con i permessi di </a:t>
            </a:r>
            <a:r>
              <a:rPr lang="it-IT" sz="2400" dirty="0">
                <a:solidFill>
                  <a:srgbClr val="1FD81A"/>
                </a:solidFill>
                <a:latin typeface="VT323" panose="00000509000000000000" pitchFamily="49" charset="0"/>
              </a:rPr>
              <a:t>level06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rgbClr val="FFFFFF"/>
                </a:solidFill>
                <a:latin typeface="VT323" panose="00000509000000000000" pitchFamily="49" charset="0"/>
              </a:rPr>
              <a:t>Non possiamo forzare </a:t>
            </a:r>
            <a:r>
              <a:rPr lang="it-IT" sz="2400" dirty="0">
                <a:solidFill>
                  <a:schemeClr val="tx2"/>
                </a:solidFill>
                <a:latin typeface="VT323" panose="00000509000000000000" pitchFamily="49" charset="0"/>
              </a:rPr>
              <a:t>flag06</a:t>
            </a:r>
            <a:r>
              <a:rPr lang="it-IT" sz="2400" dirty="0">
                <a:solidFill>
                  <a:srgbClr val="FFFFFF"/>
                </a:solidFill>
                <a:latin typeface="VT323" panose="00000509000000000000" pitchFamily="49" charset="0"/>
              </a:rPr>
              <a:t> ad aprire una shell (serve un suo login reale)</a:t>
            </a:r>
            <a:endParaRPr lang="it-IT" sz="2400" dirty="0">
              <a:solidFill>
                <a:srgbClr val="1FD81A"/>
              </a:solidFill>
              <a:latin typeface="VT323" panose="00000509000000000000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2400" dirty="0">
                <a:latin typeface="VT323" panose="00000509000000000000" pitchFamily="49" charset="0"/>
              </a:rPr>
              <a:t>Possiamo ottenere l’esecuzione privilegiata solo sfruttando un eseguibile con bit SETUID acceso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2400" dirty="0">
                <a:latin typeface="VT323" panose="00000509000000000000" pitchFamily="49" charset="0"/>
              </a:rPr>
              <a:t>Cerchiamo…</a:t>
            </a:r>
          </a:p>
          <a:p>
            <a:pPr algn="ctr"/>
            <a:endParaRPr lang="it-IT" sz="2000" dirty="0">
              <a:latin typeface="VT323" panose="00000509000000000000" pitchFamily="49" charset="0"/>
            </a:endParaRPr>
          </a:p>
          <a:p>
            <a:pPr algn="ctr"/>
            <a:endParaRPr lang="it-IT" sz="2000" dirty="0">
              <a:latin typeface="VT323" panose="00000509000000000000" pitchFamily="49" charset="0"/>
            </a:endParaRPr>
          </a:p>
          <a:p>
            <a:pPr algn="ctr"/>
            <a:endParaRPr lang="it-IT" sz="2000" dirty="0">
              <a:latin typeface="VT323" panose="00000509000000000000" pitchFamily="49" charset="0"/>
            </a:endParaRPr>
          </a:p>
          <a:p>
            <a:pPr algn="ctr"/>
            <a:endParaRPr lang="it-IT" sz="2000" dirty="0">
              <a:latin typeface="VT323" panose="00000509000000000000" pitchFamily="49" charset="0"/>
            </a:endParaRPr>
          </a:p>
          <a:p>
            <a:pPr algn="ctr"/>
            <a:endParaRPr lang="it-IT" sz="2000" dirty="0">
              <a:latin typeface="VT323" panose="00000509000000000000" pitchFamily="49" charset="0"/>
            </a:endParaRPr>
          </a:p>
          <a:p>
            <a:pPr algn="ctr"/>
            <a:endParaRPr lang="it-IT" sz="2000" dirty="0">
              <a:latin typeface="VT323" panose="00000509000000000000" pitchFamily="49" charset="0"/>
            </a:endParaRPr>
          </a:p>
          <a:p>
            <a:pPr algn="ctr"/>
            <a:endParaRPr lang="it-IT" sz="2000" dirty="0">
              <a:latin typeface="VT323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306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DD2D6-29E0-A9C2-F0A5-BE938BA95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BC3B0F-35DD-E264-1955-33645A213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 anchor="ctr">
            <a:normAutofit/>
          </a:bodyPr>
          <a:lstStyle/>
          <a:p>
            <a:r>
              <a:rPr lang="it-IT" sz="4400">
                <a:latin typeface="VT323" panose="00000509000000000000" pitchFamily="49" charset="0"/>
              </a:rPr>
              <a:t>Aggiornamento albero di attacco</a:t>
            </a:r>
          </a:p>
        </p:txBody>
      </p:sp>
      <p:pic>
        <p:nvPicPr>
          <p:cNvPr id="6" name="Segnaposto contenuto 5" descr="Immagine che contiene testo, schermata, diagramma, Carattere&#10;&#10;Il contenuto generato dall'IA potrebbe non essere corretto.">
            <a:extLst>
              <a:ext uri="{FF2B5EF4-FFF2-40B4-BE49-F238E27FC236}">
                <a16:creationId xmlns:a16="http://schemas.microsoft.com/office/drawing/2014/main" id="{EE70FAF2-9418-5B2D-C043-D0D662EBD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69" y="1595739"/>
            <a:ext cx="6499080" cy="2747661"/>
          </a:xfrm>
        </p:spPr>
      </p:pic>
    </p:spTree>
    <p:extLst>
      <p:ext uri="{BB962C8B-B14F-4D97-AF65-F5344CB8AC3E}">
        <p14:creationId xmlns:p14="http://schemas.microsoft.com/office/powerpoint/2010/main" val="4288677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79FF4-B777-4702-C73F-8939BBFA3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4A1CDB-7B2C-14CC-EE08-15E45F70C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>
                <a:latin typeface="VT323" panose="00000509000000000000" pitchFamily="49" charset="0"/>
              </a:rPr>
              <a:t>Fallimento della strategia</a:t>
            </a:r>
            <a:endParaRPr lang="it-IT" sz="440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61B80CC-100C-33D4-B45D-20F5632E0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347993"/>
            <a:ext cx="7696200" cy="3221831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2400" dirty="0">
                <a:latin typeface="VT323" panose="00000509000000000000" pitchFamily="49" charset="0"/>
              </a:rPr>
              <a:t>Abbiamo già visto che </a:t>
            </a:r>
            <a:r>
              <a:rPr lang="it-IT" sz="2400" dirty="0">
                <a:solidFill>
                  <a:schemeClr val="tx2"/>
                </a:solidFill>
                <a:latin typeface="VT323" panose="00000509000000000000" pitchFamily="49" charset="0"/>
              </a:rPr>
              <a:t>/home/flag06</a:t>
            </a:r>
            <a:r>
              <a:rPr lang="it-IT" sz="2400" dirty="0">
                <a:latin typeface="VT323" panose="00000509000000000000" pitchFamily="49" charset="0"/>
              </a:rPr>
              <a:t> non contiene file con bit SETUID acceso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2400" dirty="0">
                <a:latin typeface="VT323" panose="00000509000000000000" pitchFamily="49" charset="0"/>
              </a:rPr>
              <a:t>Anche </a:t>
            </a:r>
            <a:r>
              <a:rPr lang="it-IT" sz="2400" dirty="0">
                <a:solidFill>
                  <a:schemeClr val="tx2"/>
                </a:solidFill>
                <a:latin typeface="VT323" panose="00000509000000000000" pitchFamily="49" charset="0"/>
              </a:rPr>
              <a:t>/home/level06 </a:t>
            </a:r>
            <a:r>
              <a:rPr lang="it-IT" sz="2400" dirty="0">
                <a:latin typeface="VT323" panose="00000509000000000000" pitchFamily="49" charset="0"/>
              </a:rPr>
              <a:t>non ha file vulnerabili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2400" dirty="0">
                <a:latin typeface="VT323" panose="00000509000000000000" pitchFamily="49" charset="0"/>
              </a:rPr>
              <a:t>Ricerca globale con </a:t>
            </a:r>
            <a:r>
              <a:rPr lang="en-US" sz="2400" dirty="0">
                <a:solidFill>
                  <a:srgbClr val="1FD81A"/>
                </a:solidFill>
                <a:latin typeface="VT323" panose="00000509000000000000" pitchFamily="49" charset="0"/>
              </a:rPr>
              <a:t>find / -perm /</a:t>
            </a:r>
            <a:r>
              <a:rPr lang="en-US" sz="2400" dirty="0" err="1">
                <a:solidFill>
                  <a:srgbClr val="1FD81A"/>
                </a:solidFill>
                <a:latin typeface="VT323" panose="00000509000000000000" pitchFamily="49" charset="0"/>
              </a:rPr>
              <a:t>u+s</a:t>
            </a:r>
            <a:r>
              <a:rPr lang="en-US" sz="2400" dirty="0">
                <a:solidFill>
                  <a:srgbClr val="1FD81A"/>
                </a:solidFill>
                <a:latin typeface="VT323" panose="00000509000000000000" pitchFamily="49" charset="0"/>
              </a:rPr>
              <a:t> 2&gt;/dev/null </a:t>
            </a:r>
            <a:r>
              <a:rPr lang="en-US" sz="2400" dirty="0">
                <a:latin typeface="VT323" panose="00000509000000000000" pitchFamily="49" charset="0"/>
              </a:rPr>
              <a:t>ma </a:t>
            </a:r>
            <a:r>
              <a:rPr lang="en-US" sz="2400" dirty="0" err="1">
                <a:latin typeface="VT323" panose="00000509000000000000" pitchFamily="49" charset="0"/>
              </a:rPr>
              <a:t>nulla</a:t>
            </a:r>
            <a:endParaRPr lang="it-IT" sz="2000" dirty="0">
              <a:latin typeface="VT323" panose="00000509000000000000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sz="2000" dirty="0">
              <a:latin typeface="VT323" panose="00000509000000000000" pitchFamily="49" charset="0"/>
            </a:endParaRPr>
          </a:p>
          <a:p>
            <a:r>
              <a:rPr lang="it-IT" sz="2000" dirty="0">
                <a:latin typeface="VT323" panose="00000509000000000000" pitchFamily="49" charset="0"/>
              </a:rPr>
              <a:t>         		</a:t>
            </a:r>
          </a:p>
        </p:txBody>
      </p:sp>
      <p:pic>
        <p:nvPicPr>
          <p:cNvPr id="6" name="Immagine 5" descr="Immagine che contiene disegno, cartone animato, clipart, Arte bambini&#10;&#10;Il contenuto generato dall'IA potrebbe non essere corretto.">
            <a:extLst>
              <a:ext uri="{FF2B5EF4-FFF2-40B4-BE49-F238E27FC236}">
                <a16:creationId xmlns:a16="http://schemas.microsoft.com/office/drawing/2014/main" id="{2464D276-529B-869A-31D4-879D8C18C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252" y="2958908"/>
            <a:ext cx="1661737" cy="166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56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Rectángulo 214">
            <a:extLst>
              <a:ext uri="{FF2B5EF4-FFF2-40B4-BE49-F238E27FC236}">
                <a16:creationId xmlns:a16="http://schemas.microsoft.com/office/drawing/2014/main" id="{D2310A4E-A567-43B2-BEBA-2E7C53EF8A80}"/>
              </a:ext>
            </a:extLst>
          </p:cNvPr>
          <p:cNvSpPr/>
          <p:nvPr/>
        </p:nvSpPr>
        <p:spPr>
          <a:xfrm>
            <a:off x="4140774" y="1489879"/>
            <a:ext cx="867679" cy="46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6" name="Rectángulo 215">
            <a:extLst>
              <a:ext uri="{FF2B5EF4-FFF2-40B4-BE49-F238E27FC236}">
                <a16:creationId xmlns:a16="http://schemas.microsoft.com/office/drawing/2014/main" id="{92206F08-2053-448C-BBCF-AA4077CB2989}"/>
              </a:ext>
            </a:extLst>
          </p:cNvPr>
          <p:cNvSpPr/>
          <p:nvPr/>
        </p:nvSpPr>
        <p:spPr>
          <a:xfrm>
            <a:off x="6789840" y="1489879"/>
            <a:ext cx="867679" cy="46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7" name="Rectángulo 216">
            <a:extLst>
              <a:ext uri="{FF2B5EF4-FFF2-40B4-BE49-F238E27FC236}">
                <a16:creationId xmlns:a16="http://schemas.microsoft.com/office/drawing/2014/main" id="{57D92985-D460-4924-B350-818A2DC69DB9}"/>
              </a:ext>
            </a:extLst>
          </p:cNvPr>
          <p:cNvSpPr/>
          <p:nvPr/>
        </p:nvSpPr>
        <p:spPr>
          <a:xfrm>
            <a:off x="2801500" y="3136111"/>
            <a:ext cx="867679" cy="46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8" name="Rectángulo 217">
            <a:extLst>
              <a:ext uri="{FF2B5EF4-FFF2-40B4-BE49-F238E27FC236}">
                <a16:creationId xmlns:a16="http://schemas.microsoft.com/office/drawing/2014/main" id="{5E92E04F-CAF6-4C7A-A852-6037C0E751F3}"/>
              </a:ext>
            </a:extLst>
          </p:cNvPr>
          <p:cNvSpPr/>
          <p:nvPr/>
        </p:nvSpPr>
        <p:spPr>
          <a:xfrm>
            <a:off x="5474817" y="3144536"/>
            <a:ext cx="867679" cy="46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500">
                <a:solidFill>
                  <a:schemeClr val="tx1"/>
                </a:solidFill>
                <a:latin typeface="VT323" panose="00000509000000000000" pitchFamily="49" charset="0"/>
              </a:rPr>
              <a:t>05</a:t>
            </a:r>
          </a:p>
        </p:txBody>
      </p:sp>
      <p:sp>
        <p:nvSpPr>
          <p:cNvPr id="214" name="Rectángulo 213">
            <a:extLst>
              <a:ext uri="{FF2B5EF4-FFF2-40B4-BE49-F238E27FC236}">
                <a16:creationId xmlns:a16="http://schemas.microsoft.com/office/drawing/2014/main" id="{9E863FAD-4023-4C5C-9BA5-34E154037DE9}"/>
              </a:ext>
            </a:extLst>
          </p:cNvPr>
          <p:cNvSpPr/>
          <p:nvPr/>
        </p:nvSpPr>
        <p:spPr>
          <a:xfrm>
            <a:off x="1486477" y="1493637"/>
            <a:ext cx="867679" cy="46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4AD8DF-7D23-45C7-BCC3-90B63A7C0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89" y="370221"/>
            <a:ext cx="7696200" cy="715566"/>
          </a:xfrm>
        </p:spPr>
        <p:txBody>
          <a:bodyPr>
            <a:noAutofit/>
          </a:bodyPr>
          <a:lstStyle/>
          <a:p>
            <a:r>
              <a:rPr lang="en-US" sz="6000">
                <a:latin typeface="VT323" panose="00000509000000000000" pitchFamily="49" charset="0"/>
              </a:rPr>
              <a:t>WORKFLOW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8DC3EEF-5017-41A6-A727-D5A4F5DABB3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23900" y="2091450"/>
            <a:ext cx="2382370" cy="392482"/>
          </a:xfrm>
        </p:spPr>
        <p:txBody>
          <a:bodyPr/>
          <a:lstStyle/>
          <a:p>
            <a:r>
              <a:rPr lang="es-ES">
                <a:latin typeface="VT323" panose="00000509000000000000" pitchFamily="49" charset="0"/>
              </a:rPr>
              <a:t>INTRODUZIONE</a:t>
            </a:r>
            <a:endParaRPr lang="en-US">
              <a:latin typeface="VT323" panose="00000509000000000000" pitchFamily="49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00B1C4A-E261-475B-89BC-615B6F75E15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530956" y="1489879"/>
            <a:ext cx="768258" cy="392482"/>
          </a:xfrm>
        </p:spPr>
        <p:txBody>
          <a:bodyPr/>
          <a:lstStyle/>
          <a:p>
            <a:r>
              <a:rPr lang="en-US">
                <a:latin typeface="VT323" panose="00000509000000000000" pitchFamily="49" charset="0"/>
              </a:rPr>
              <a:t>01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70B8658B-FC1A-4DEB-B0F3-1CB0A2188190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3380814" y="2084349"/>
            <a:ext cx="2382371" cy="392482"/>
          </a:xfrm>
        </p:spPr>
        <p:txBody>
          <a:bodyPr/>
          <a:lstStyle/>
          <a:p>
            <a:r>
              <a:rPr lang="es-ES">
                <a:latin typeface="VT323" panose="00000509000000000000" pitchFamily="49" charset="0"/>
              </a:rPr>
              <a:t>ALBERO DI ATTACCO</a:t>
            </a:r>
            <a:endParaRPr lang="en-US">
              <a:latin typeface="VT323" panose="00000509000000000000" pitchFamily="49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396EC908-83DE-49A7-8769-E1FE437053FB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223021" y="1501578"/>
            <a:ext cx="718836" cy="392482"/>
          </a:xfrm>
        </p:spPr>
        <p:txBody>
          <a:bodyPr/>
          <a:lstStyle/>
          <a:p>
            <a:r>
              <a:rPr lang="es-ES">
                <a:latin typeface="VT323" panose="00000509000000000000" pitchFamily="49" charset="0"/>
              </a:rPr>
              <a:t>02</a:t>
            </a:r>
            <a:endParaRPr lang="en-US">
              <a:latin typeface="VT323" panose="00000509000000000000" pitchFamily="49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F5B6260-2385-41BD-8D1B-1FCF10CDD7E9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4717470" y="3796014"/>
            <a:ext cx="2382371" cy="392482"/>
          </a:xfrm>
        </p:spPr>
        <p:txBody>
          <a:bodyPr/>
          <a:lstStyle/>
          <a:p>
            <a:r>
              <a:rPr lang="en-US">
                <a:latin typeface="VT323" panose="00000509000000000000" pitchFamily="49" charset="0"/>
              </a:rPr>
              <a:t>MITIGAZIONE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0A171DFE-86FE-453B-8CFB-147D3AD4C7EB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1663795" y="3741300"/>
            <a:ext cx="3267621" cy="1014140"/>
          </a:xfrm>
        </p:spPr>
        <p:txBody>
          <a:bodyPr/>
          <a:lstStyle/>
          <a:p>
            <a:r>
              <a:rPr lang="en-US" sz="2000">
                <a:latin typeface="VT323" panose="00000509000000000000" pitchFamily="49" charset="0"/>
              </a:rPr>
              <a:t>DEBOLEZZE E VULNERABILITA’ INDIVIDUATE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374CAC07-75F9-45F6-A6EB-4EC9A7473716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2851210" y="3143212"/>
            <a:ext cx="768258" cy="392482"/>
          </a:xfrm>
        </p:spPr>
        <p:txBody>
          <a:bodyPr/>
          <a:lstStyle/>
          <a:p>
            <a:r>
              <a:rPr lang="en-US" dirty="0">
                <a:latin typeface="VT323" panose="00000509000000000000" pitchFamily="49" charset="0"/>
              </a:rPr>
              <a:t>04</a:t>
            </a:r>
          </a:p>
        </p:txBody>
      </p:sp>
      <p:sp>
        <p:nvSpPr>
          <p:cNvPr id="110" name="Marcador de texto 109">
            <a:extLst>
              <a:ext uri="{FF2B5EF4-FFF2-40B4-BE49-F238E27FC236}">
                <a16:creationId xmlns:a16="http://schemas.microsoft.com/office/drawing/2014/main" id="{8C69B465-40FC-4E3B-82C3-1AB5F7B2723F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6037728" y="2086639"/>
            <a:ext cx="2382371" cy="392482"/>
          </a:xfrm>
        </p:spPr>
        <p:txBody>
          <a:bodyPr/>
          <a:lstStyle/>
          <a:p>
            <a:r>
              <a:rPr lang="es-ES">
                <a:latin typeface="VT323" panose="00000509000000000000" pitchFamily="49" charset="0"/>
              </a:rPr>
              <a:t>SOLUZIONE</a:t>
            </a:r>
          </a:p>
        </p:txBody>
      </p:sp>
      <p:sp>
        <p:nvSpPr>
          <p:cNvPr id="111" name="Marcador de texto 110">
            <a:extLst>
              <a:ext uri="{FF2B5EF4-FFF2-40B4-BE49-F238E27FC236}">
                <a16:creationId xmlns:a16="http://schemas.microsoft.com/office/drawing/2014/main" id="{086F7C97-2EE1-4546-88ED-917B9F649063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6844784" y="1500306"/>
            <a:ext cx="768260" cy="392482"/>
          </a:xfrm>
        </p:spPr>
        <p:txBody>
          <a:bodyPr/>
          <a:lstStyle/>
          <a:p>
            <a:r>
              <a:rPr lang="es-ES">
                <a:latin typeface="VT323" panose="00000509000000000000" pitchFamily="49" charset="0"/>
              </a:rPr>
              <a:t>03</a:t>
            </a:r>
          </a:p>
        </p:txBody>
      </p:sp>
      <p:pic>
        <p:nvPicPr>
          <p:cNvPr id="93" name="Imagen 92" descr="Forma&#10;&#10;Descripción generada automáticamente">
            <a:extLst>
              <a:ext uri="{FF2B5EF4-FFF2-40B4-BE49-F238E27FC236}">
                <a16:creationId xmlns:a16="http://schemas.microsoft.com/office/drawing/2014/main" id="{340D194B-34F3-4916-B6F6-DC249B51A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482840" y="4591050"/>
            <a:ext cx="3322320" cy="880771"/>
          </a:xfrm>
          <a:prstGeom prst="rect">
            <a:avLst/>
          </a:prstGeom>
        </p:spPr>
      </p:pic>
      <p:pic>
        <p:nvPicPr>
          <p:cNvPr id="94" name="Imagen 93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AB926C3B-AC33-4D36-B88C-49B431663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9560" y="172332"/>
            <a:ext cx="1340903" cy="315348"/>
          </a:xfrm>
          <a:prstGeom prst="rect">
            <a:avLst/>
          </a:prstGeom>
        </p:spPr>
      </p:pic>
      <p:pic>
        <p:nvPicPr>
          <p:cNvPr id="95" name="Imagen 94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FECC71BA-FDD9-4B96-95B0-F3589EA886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206415" y="-78787"/>
            <a:ext cx="1413641" cy="220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09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BC35E-C99C-8E89-5EF6-9C67DE08F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B4C73A-9FCE-6171-8004-379FB6943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 anchor="ctr">
            <a:normAutofit/>
          </a:bodyPr>
          <a:lstStyle/>
          <a:p>
            <a:r>
              <a:rPr lang="it-IT" sz="4400">
                <a:latin typeface="VT323" panose="00000509000000000000" pitchFamily="49" charset="0"/>
              </a:rPr>
              <a:t>Aggiornamento albero di attacco</a:t>
            </a:r>
          </a:p>
        </p:txBody>
      </p:sp>
      <p:pic>
        <p:nvPicPr>
          <p:cNvPr id="6" name="Segnaposto contenuto 5" descr="Immagine che contiene testo, schermata, diagramma, Carattere&#10;&#10;Il contenuto generato dall'IA potrebbe non essere corretto.">
            <a:extLst>
              <a:ext uri="{FF2B5EF4-FFF2-40B4-BE49-F238E27FC236}">
                <a16:creationId xmlns:a16="http://schemas.microsoft.com/office/drawing/2014/main" id="{491CD6AA-4FF0-B373-B0AA-88318EE80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541" y="1268413"/>
            <a:ext cx="5034735" cy="3457301"/>
          </a:xfrm>
        </p:spPr>
      </p:pic>
    </p:spTree>
    <p:extLst>
      <p:ext uri="{BB962C8B-B14F-4D97-AF65-F5344CB8AC3E}">
        <p14:creationId xmlns:p14="http://schemas.microsoft.com/office/powerpoint/2010/main" val="2403032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92C9F-6633-1F8D-CC04-7413A51F2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6B6281-2781-90B0-3931-3FF93E257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>
                <a:latin typeface="VT323" panose="00000509000000000000" pitchFamily="49" charset="0"/>
              </a:rPr>
              <a:t>Richiesta password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F7D1CD4-29A5-3063-6C0D-AC535BA54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899" y="1369219"/>
            <a:ext cx="8120555" cy="3221831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2400" dirty="0">
                <a:latin typeface="VT323" panose="00000509000000000000" pitchFamily="49" charset="0"/>
              </a:rPr>
              <a:t>A chi si potrebbe chiedere la password dell’account </a:t>
            </a:r>
            <a:r>
              <a:rPr lang="it-IT" sz="2400" dirty="0">
                <a:solidFill>
                  <a:schemeClr val="tx2"/>
                </a:solidFill>
                <a:latin typeface="VT323" panose="00000509000000000000" pitchFamily="49" charset="0"/>
              </a:rPr>
              <a:t>flag06</a:t>
            </a:r>
            <a:r>
              <a:rPr lang="it-IT" sz="2400" dirty="0">
                <a:latin typeface="VT323" panose="00000509000000000000" pitchFamily="49" charset="0"/>
              </a:rPr>
              <a:t>? Al legittimo proprietario (creatore della macchina virtuale Nebula)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2400" dirty="0">
                <a:latin typeface="VT323" panose="00000509000000000000" pitchFamily="49" charset="0"/>
              </a:rPr>
              <a:t>Il legittimo proprietario sarebbe disposto a darci la password? </a:t>
            </a:r>
            <a:r>
              <a:rPr lang="it-IT" sz="2400" dirty="0">
                <a:solidFill>
                  <a:schemeClr val="tx2"/>
                </a:solidFill>
                <a:latin typeface="VT323" panose="00000509000000000000" pitchFamily="49" charset="0"/>
              </a:rPr>
              <a:t>NO</a:t>
            </a:r>
            <a:r>
              <a:rPr lang="it-IT" sz="2400" dirty="0">
                <a:latin typeface="VT323" panose="00000509000000000000" pitchFamily="49" charset="0"/>
              </a:rPr>
              <a:t>! Altrimenti che sfida sarebbe?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2400" dirty="0">
                <a:latin typeface="VT323" panose="00000509000000000000" pitchFamily="49" charset="0"/>
              </a:rPr>
              <a:t>Si deduce che la richiesta legittima della password non è una strada percorribile…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sz="2400" dirty="0">
              <a:latin typeface="VT323" panose="00000509000000000000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sz="2400" dirty="0">
              <a:latin typeface="VT323" panose="00000509000000000000" pitchFamily="49" charset="0"/>
            </a:endParaRPr>
          </a:p>
          <a:p>
            <a:endParaRPr lang="it-IT" sz="2400" dirty="0">
              <a:latin typeface="VT323" panose="00000509000000000000" pitchFamily="49" charset="0"/>
            </a:endParaRPr>
          </a:p>
          <a:p>
            <a:endParaRPr lang="it-IT" sz="2400" dirty="0">
              <a:latin typeface="VT323" panose="00000509000000000000" pitchFamily="49" charset="0"/>
            </a:endParaRPr>
          </a:p>
          <a:p>
            <a:endParaRPr lang="it-IT" sz="2400" dirty="0">
              <a:latin typeface="VT323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452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B0C02E-7F54-5322-7A1C-61202E824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>
                <a:latin typeface="VT323" panose="00000509000000000000" pitchFamily="49" charset="0"/>
              </a:rPr>
              <a:t>Possibile rottura della password?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9D6948-52B2-D646-FB7C-3A2DEC6E9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899" y="1369219"/>
            <a:ext cx="8120555" cy="3221831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2400" dirty="0">
                <a:latin typeface="VT323" panose="00000509000000000000" pitchFamily="49" charset="0"/>
              </a:rPr>
              <a:t>Il sito ufficiale non ci ha solo suggerito di indagare in </a:t>
            </a:r>
            <a:r>
              <a:rPr lang="it-IT" sz="2400" dirty="0">
                <a:solidFill>
                  <a:schemeClr val="tx2"/>
                </a:solidFill>
                <a:latin typeface="VT323" panose="00000509000000000000" pitchFamily="49" charset="0"/>
              </a:rPr>
              <a:t>/home/flag06/</a:t>
            </a:r>
            <a:r>
              <a:rPr lang="it-IT" sz="2400" dirty="0">
                <a:latin typeface="VT323" panose="00000509000000000000" pitchFamily="49" charset="0"/>
              </a:rPr>
              <a:t>, ma ci ha dato anche un altro indizio importante…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dirty="0">
              <a:latin typeface="VT323" panose="00000509000000000000" pitchFamily="49" charset="0"/>
            </a:endParaRPr>
          </a:p>
          <a:p>
            <a:r>
              <a:rPr lang="en-US" sz="2400" b="0" i="1" dirty="0">
                <a:effectLst/>
                <a:latin typeface="VT323" panose="00000509000000000000" pitchFamily="49" charset="0"/>
              </a:rPr>
              <a:t>“The </a:t>
            </a:r>
            <a:r>
              <a:rPr lang="en-US" sz="2400" b="1" i="1" dirty="0">
                <a:solidFill>
                  <a:schemeClr val="tx2"/>
                </a:solidFill>
                <a:effectLst/>
                <a:latin typeface="VT323" panose="00000509000000000000" pitchFamily="49" charset="0"/>
              </a:rPr>
              <a:t>flag06</a:t>
            </a:r>
            <a:r>
              <a:rPr lang="en-US" sz="2400" b="0" i="1" dirty="0">
                <a:effectLst/>
                <a:latin typeface="VT323" panose="00000509000000000000" pitchFamily="49" charset="0"/>
              </a:rPr>
              <a:t> account credentials came from a </a:t>
            </a:r>
            <a:r>
              <a:rPr lang="en-US" sz="2400" b="0" i="1" u="sng" dirty="0">
                <a:effectLst/>
                <a:latin typeface="VT323" panose="00000509000000000000" pitchFamily="49" charset="0"/>
              </a:rPr>
              <a:t>legacy </a:t>
            </a:r>
            <a:r>
              <a:rPr lang="en-US" sz="2400" b="0" i="1" u="sng" dirty="0" err="1">
                <a:effectLst/>
                <a:latin typeface="VT323" panose="00000509000000000000" pitchFamily="49" charset="0"/>
              </a:rPr>
              <a:t>unix</a:t>
            </a:r>
            <a:r>
              <a:rPr lang="en-US" sz="2400" b="0" i="1" u="sng" dirty="0">
                <a:effectLst/>
                <a:latin typeface="VT323" panose="00000509000000000000" pitchFamily="49" charset="0"/>
              </a:rPr>
              <a:t> system</a:t>
            </a:r>
            <a:r>
              <a:rPr lang="en-US" sz="2400" b="0" i="1" dirty="0">
                <a:effectLst/>
                <a:latin typeface="VT323" panose="00000509000000000000" pitchFamily="49" charset="0"/>
              </a:rPr>
              <a:t>.”</a:t>
            </a:r>
          </a:p>
          <a:p>
            <a:endParaRPr lang="it-IT" sz="2400" dirty="0">
              <a:latin typeface="VT323" panose="00000509000000000000" pitchFamily="49" charset="0"/>
            </a:endParaRPr>
          </a:p>
          <a:p>
            <a:endParaRPr lang="it-IT" sz="2400" dirty="0">
              <a:latin typeface="VT323" panose="00000509000000000000" pitchFamily="49" charset="0"/>
            </a:endParaRPr>
          </a:p>
          <a:p>
            <a:endParaRPr lang="it-IT" sz="2400" dirty="0">
              <a:latin typeface="VT323" panose="00000509000000000000" pitchFamily="49" charset="0"/>
            </a:endParaRPr>
          </a:p>
        </p:txBody>
      </p:sp>
      <p:grpSp>
        <p:nvGrpSpPr>
          <p:cNvPr id="4" name="Grupo 9">
            <a:extLst>
              <a:ext uri="{FF2B5EF4-FFF2-40B4-BE49-F238E27FC236}">
                <a16:creationId xmlns:a16="http://schemas.microsoft.com/office/drawing/2014/main" id="{7CA3959C-0302-FFA4-23C3-D3CFA1EB5AFD}"/>
              </a:ext>
            </a:extLst>
          </p:cNvPr>
          <p:cNvGrpSpPr/>
          <p:nvPr/>
        </p:nvGrpSpPr>
        <p:grpSpPr>
          <a:xfrm>
            <a:off x="4213138" y="3559887"/>
            <a:ext cx="717724" cy="641619"/>
            <a:chOff x="3981238" y="2689459"/>
            <a:chExt cx="377055" cy="376352"/>
          </a:xfrm>
          <a:solidFill>
            <a:schemeClr val="tx2"/>
          </a:solidFill>
        </p:grpSpPr>
        <p:grpSp>
          <p:nvGrpSpPr>
            <p:cNvPr id="5" name="Gráfico 5">
              <a:extLst>
                <a:ext uri="{FF2B5EF4-FFF2-40B4-BE49-F238E27FC236}">
                  <a16:creationId xmlns:a16="http://schemas.microsoft.com/office/drawing/2014/main" id="{0DF7A85E-8092-6A21-BF3A-47ABCA439426}"/>
                </a:ext>
              </a:extLst>
            </p:cNvPr>
            <p:cNvGrpSpPr/>
            <p:nvPr/>
          </p:nvGrpSpPr>
          <p:grpSpPr>
            <a:xfrm>
              <a:off x="4069510" y="2689459"/>
              <a:ext cx="200501" cy="376352"/>
              <a:chOff x="4769264" y="2943459"/>
              <a:chExt cx="200501" cy="376352"/>
            </a:xfrm>
            <a:grpFill/>
          </p:grpSpPr>
          <p:sp>
            <p:nvSpPr>
              <p:cNvPr id="14" name="Forma libre: forma 23">
                <a:extLst>
                  <a:ext uri="{FF2B5EF4-FFF2-40B4-BE49-F238E27FC236}">
                    <a16:creationId xmlns:a16="http://schemas.microsoft.com/office/drawing/2014/main" id="{D0895D1D-26A4-9954-6C82-FF527F535F2C}"/>
                  </a:ext>
                </a:extLst>
              </p:cNvPr>
              <p:cNvSpPr/>
              <p:nvPr/>
            </p:nvSpPr>
            <p:spPr>
              <a:xfrm>
                <a:off x="4769264" y="3031739"/>
                <a:ext cx="200501" cy="288072"/>
              </a:xfrm>
              <a:custGeom>
                <a:avLst/>
                <a:gdLst>
                  <a:gd name="connsiteX0" fmla="*/ 100256 w 200501"/>
                  <a:gd name="connsiteY0" fmla="*/ 0 h 288072"/>
                  <a:gd name="connsiteX1" fmla="*/ 100054 w 200501"/>
                  <a:gd name="connsiteY1" fmla="*/ 0 h 288072"/>
                  <a:gd name="connsiteX2" fmla="*/ 0 w 200501"/>
                  <a:gd name="connsiteY2" fmla="*/ 100388 h 288072"/>
                  <a:gd name="connsiteX3" fmla="*/ 25292 w 200501"/>
                  <a:gd name="connsiteY3" fmla="*/ 166805 h 288072"/>
                  <a:gd name="connsiteX4" fmla="*/ 42128 w 200501"/>
                  <a:gd name="connsiteY4" fmla="*/ 210313 h 288072"/>
                  <a:gd name="connsiteX5" fmla="*/ 42128 w 200501"/>
                  <a:gd name="connsiteY5" fmla="*/ 288072 h 288072"/>
                  <a:gd name="connsiteX6" fmla="*/ 158377 w 200501"/>
                  <a:gd name="connsiteY6" fmla="*/ 288072 h 288072"/>
                  <a:gd name="connsiteX7" fmla="*/ 158377 w 200501"/>
                  <a:gd name="connsiteY7" fmla="*/ 210627 h 288072"/>
                  <a:gd name="connsiteX8" fmla="*/ 175324 w 200501"/>
                  <a:gd name="connsiteY8" fmla="*/ 166707 h 288072"/>
                  <a:gd name="connsiteX9" fmla="*/ 166686 w 200501"/>
                  <a:gd name="connsiteY9" fmla="*/ 25195 h 288072"/>
                  <a:gd name="connsiteX10" fmla="*/ 100256 w 200501"/>
                  <a:gd name="connsiteY10" fmla="*/ 21 h 288072"/>
                  <a:gd name="connsiteX11" fmla="*/ 64186 w 200501"/>
                  <a:gd name="connsiteY11" fmla="*/ 266050 h 288072"/>
                  <a:gd name="connsiteX12" fmla="*/ 64186 w 200501"/>
                  <a:gd name="connsiteY12" fmla="*/ 236533 h 288072"/>
                  <a:gd name="connsiteX13" fmla="*/ 136326 w 200501"/>
                  <a:gd name="connsiteY13" fmla="*/ 236533 h 288072"/>
                  <a:gd name="connsiteX14" fmla="*/ 136326 w 200501"/>
                  <a:gd name="connsiteY14" fmla="*/ 266050 h 288072"/>
                  <a:gd name="connsiteX15" fmla="*/ 100082 w 200501"/>
                  <a:gd name="connsiteY15" fmla="*/ 111494 h 288072"/>
                  <a:gd name="connsiteX16" fmla="*/ 89025 w 200501"/>
                  <a:gd name="connsiteY16" fmla="*/ 100451 h 288072"/>
                  <a:gd name="connsiteX17" fmla="*/ 100068 w 200501"/>
                  <a:gd name="connsiteY17" fmla="*/ 89394 h 288072"/>
                  <a:gd name="connsiteX18" fmla="*/ 111124 w 200501"/>
                  <a:gd name="connsiteY18" fmla="*/ 100437 h 288072"/>
                  <a:gd name="connsiteX19" fmla="*/ 111124 w 200501"/>
                  <a:gd name="connsiteY19" fmla="*/ 100444 h 288072"/>
                  <a:gd name="connsiteX20" fmla="*/ 100082 w 200501"/>
                  <a:gd name="connsiteY20" fmla="*/ 111494 h 288072"/>
                  <a:gd name="connsiteX21" fmla="*/ 158816 w 200501"/>
                  <a:gd name="connsiteY21" fmla="*/ 152088 h 288072"/>
                  <a:gd name="connsiteX22" fmla="*/ 136326 w 200501"/>
                  <a:gd name="connsiteY22" fmla="*/ 210648 h 288072"/>
                  <a:gd name="connsiteX23" fmla="*/ 136326 w 200501"/>
                  <a:gd name="connsiteY23" fmla="*/ 214461 h 288072"/>
                  <a:gd name="connsiteX24" fmla="*/ 111103 w 200501"/>
                  <a:gd name="connsiteY24" fmla="*/ 214461 h 288072"/>
                  <a:gd name="connsiteX25" fmla="*/ 111103 w 200501"/>
                  <a:gd name="connsiteY25" fmla="*/ 131620 h 288072"/>
                  <a:gd name="connsiteX26" fmla="*/ 131285 w 200501"/>
                  <a:gd name="connsiteY26" fmla="*/ 89387 h 288072"/>
                  <a:gd name="connsiteX27" fmla="*/ 89053 w 200501"/>
                  <a:gd name="connsiteY27" fmla="*/ 69198 h 288072"/>
                  <a:gd name="connsiteX28" fmla="*/ 68871 w 200501"/>
                  <a:gd name="connsiteY28" fmla="*/ 111438 h 288072"/>
                  <a:gd name="connsiteX29" fmla="*/ 89053 w 200501"/>
                  <a:gd name="connsiteY29" fmla="*/ 131620 h 288072"/>
                  <a:gd name="connsiteX30" fmla="*/ 89053 w 200501"/>
                  <a:gd name="connsiteY30" fmla="*/ 214461 h 288072"/>
                  <a:gd name="connsiteX31" fmla="*/ 64186 w 200501"/>
                  <a:gd name="connsiteY31" fmla="*/ 214461 h 288072"/>
                  <a:gd name="connsiteX32" fmla="*/ 64186 w 200501"/>
                  <a:gd name="connsiteY32" fmla="*/ 210327 h 288072"/>
                  <a:gd name="connsiteX33" fmla="*/ 41773 w 200501"/>
                  <a:gd name="connsiteY33" fmla="*/ 152172 h 288072"/>
                  <a:gd name="connsiteX34" fmla="*/ 48333 w 200501"/>
                  <a:gd name="connsiteY34" fmla="*/ 41780 h 288072"/>
                  <a:gd name="connsiteX35" fmla="*/ 158732 w 200501"/>
                  <a:gd name="connsiteY35" fmla="*/ 48340 h 288072"/>
                  <a:gd name="connsiteX36" fmla="*/ 158816 w 200501"/>
                  <a:gd name="connsiteY36" fmla="*/ 152074 h 288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00501" h="288072">
                    <a:moveTo>
                      <a:pt x="100256" y="0"/>
                    </a:moveTo>
                    <a:lnTo>
                      <a:pt x="100054" y="0"/>
                    </a:lnTo>
                    <a:cubicBezTo>
                      <a:pt x="44812" y="105"/>
                      <a:pt x="-70" y="45133"/>
                      <a:pt x="0" y="100388"/>
                    </a:cubicBezTo>
                    <a:cubicBezTo>
                      <a:pt x="28" y="124872"/>
                      <a:pt x="9028" y="148505"/>
                      <a:pt x="25292" y="166805"/>
                    </a:cubicBezTo>
                    <a:cubicBezTo>
                      <a:pt x="36049" y="178754"/>
                      <a:pt x="42037" y="194237"/>
                      <a:pt x="42128" y="210313"/>
                    </a:cubicBezTo>
                    <a:lnTo>
                      <a:pt x="42128" y="288072"/>
                    </a:lnTo>
                    <a:lnTo>
                      <a:pt x="158377" y="288072"/>
                    </a:lnTo>
                    <a:lnTo>
                      <a:pt x="158377" y="210627"/>
                    </a:lnTo>
                    <a:cubicBezTo>
                      <a:pt x="158467" y="194404"/>
                      <a:pt x="164497" y="178782"/>
                      <a:pt x="175324" y="166707"/>
                    </a:cubicBezTo>
                    <a:cubicBezTo>
                      <a:pt x="212014" y="125248"/>
                      <a:pt x="208152" y="61892"/>
                      <a:pt x="166686" y="25195"/>
                    </a:cubicBezTo>
                    <a:cubicBezTo>
                      <a:pt x="148359" y="8979"/>
                      <a:pt x="124732" y="21"/>
                      <a:pt x="100256" y="21"/>
                    </a:cubicBezTo>
                    <a:close/>
                    <a:moveTo>
                      <a:pt x="64186" y="266050"/>
                    </a:moveTo>
                    <a:lnTo>
                      <a:pt x="64186" y="236533"/>
                    </a:lnTo>
                    <a:lnTo>
                      <a:pt x="136326" y="236533"/>
                    </a:lnTo>
                    <a:lnTo>
                      <a:pt x="136326" y="266050"/>
                    </a:lnTo>
                    <a:close/>
                    <a:moveTo>
                      <a:pt x="100082" y="111494"/>
                    </a:moveTo>
                    <a:cubicBezTo>
                      <a:pt x="93982" y="111501"/>
                      <a:pt x="89032" y="106551"/>
                      <a:pt x="89025" y="100451"/>
                    </a:cubicBezTo>
                    <a:cubicBezTo>
                      <a:pt x="89018" y="94351"/>
                      <a:pt x="93968" y="89401"/>
                      <a:pt x="100068" y="89394"/>
                    </a:cubicBezTo>
                    <a:cubicBezTo>
                      <a:pt x="106168" y="89387"/>
                      <a:pt x="111117" y="94337"/>
                      <a:pt x="111124" y="100437"/>
                    </a:cubicBezTo>
                    <a:cubicBezTo>
                      <a:pt x="111124" y="100437"/>
                      <a:pt x="111124" y="100444"/>
                      <a:pt x="111124" y="100444"/>
                    </a:cubicBezTo>
                    <a:cubicBezTo>
                      <a:pt x="111117" y="106544"/>
                      <a:pt x="106182" y="111487"/>
                      <a:pt x="100082" y="111494"/>
                    </a:cubicBezTo>
                    <a:close/>
                    <a:moveTo>
                      <a:pt x="158816" y="152088"/>
                    </a:moveTo>
                    <a:cubicBezTo>
                      <a:pt x="144413" y="168199"/>
                      <a:pt x="136409" y="189036"/>
                      <a:pt x="136326" y="210648"/>
                    </a:cubicBezTo>
                    <a:lnTo>
                      <a:pt x="136326" y="214461"/>
                    </a:lnTo>
                    <a:lnTo>
                      <a:pt x="111103" y="214461"/>
                    </a:lnTo>
                    <a:lnTo>
                      <a:pt x="111103" y="131620"/>
                    </a:lnTo>
                    <a:cubicBezTo>
                      <a:pt x="128344" y="125534"/>
                      <a:pt x="137379" y="106621"/>
                      <a:pt x="131285" y="89387"/>
                    </a:cubicBezTo>
                    <a:cubicBezTo>
                      <a:pt x="125199" y="72147"/>
                      <a:pt x="106293" y="63112"/>
                      <a:pt x="89053" y="69198"/>
                    </a:cubicBezTo>
                    <a:cubicBezTo>
                      <a:pt x="71819" y="75291"/>
                      <a:pt x="62777" y="94197"/>
                      <a:pt x="68871" y="111438"/>
                    </a:cubicBezTo>
                    <a:cubicBezTo>
                      <a:pt x="72203" y="120870"/>
                      <a:pt x="79620" y="128288"/>
                      <a:pt x="89053" y="131620"/>
                    </a:cubicBezTo>
                    <a:lnTo>
                      <a:pt x="89053" y="214461"/>
                    </a:lnTo>
                    <a:lnTo>
                      <a:pt x="64186" y="214461"/>
                    </a:lnTo>
                    <a:lnTo>
                      <a:pt x="64186" y="210327"/>
                    </a:lnTo>
                    <a:cubicBezTo>
                      <a:pt x="64095" y="188848"/>
                      <a:pt x="56120" y="168157"/>
                      <a:pt x="41773" y="152172"/>
                    </a:cubicBezTo>
                    <a:cubicBezTo>
                      <a:pt x="13099" y="119873"/>
                      <a:pt x="16041" y="70453"/>
                      <a:pt x="48333" y="41780"/>
                    </a:cubicBezTo>
                    <a:cubicBezTo>
                      <a:pt x="80631" y="13106"/>
                      <a:pt x="130059" y="16041"/>
                      <a:pt x="158732" y="48340"/>
                    </a:cubicBezTo>
                    <a:cubicBezTo>
                      <a:pt x="184986" y="77919"/>
                      <a:pt x="185028" y="122453"/>
                      <a:pt x="158816" y="152074"/>
                    </a:cubicBezTo>
                    <a:close/>
                  </a:path>
                </a:pathLst>
              </a:custGeom>
              <a:grpFill/>
              <a:ln w="6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>
                  <a:solidFill>
                    <a:schemeClr val="tx2"/>
                  </a:solidFill>
                </a:endParaRPr>
              </a:p>
            </p:txBody>
          </p:sp>
          <p:sp>
            <p:nvSpPr>
              <p:cNvPr id="15" name="Forma libre: forma 24">
                <a:extLst>
                  <a:ext uri="{FF2B5EF4-FFF2-40B4-BE49-F238E27FC236}">
                    <a16:creationId xmlns:a16="http://schemas.microsoft.com/office/drawing/2014/main" id="{613226BC-E284-3101-B7D4-A6F1852A9E84}"/>
                  </a:ext>
                </a:extLst>
              </p:cNvPr>
              <p:cNvSpPr/>
              <p:nvPr/>
            </p:nvSpPr>
            <p:spPr>
              <a:xfrm>
                <a:off x="4858317" y="2943459"/>
                <a:ext cx="22050" cy="58845"/>
              </a:xfrm>
              <a:custGeom>
                <a:avLst/>
                <a:gdLst>
                  <a:gd name="connsiteX0" fmla="*/ 0 w 22050"/>
                  <a:gd name="connsiteY0" fmla="*/ 0 h 58845"/>
                  <a:gd name="connsiteX1" fmla="*/ 22051 w 22050"/>
                  <a:gd name="connsiteY1" fmla="*/ 0 h 58845"/>
                  <a:gd name="connsiteX2" fmla="*/ 22051 w 22050"/>
                  <a:gd name="connsiteY2" fmla="*/ 58846 h 58845"/>
                  <a:gd name="connsiteX3" fmla="*/ 0 w 22050"/>
                  <a:gd name="connsiteY3" fmla="*/ 58846 h 58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050" h="58845">
                    <a:moveTo>
                      <a:pt x="0" y="0"/>
                    </a:moveTo>
                    <a:lnTo>
                      <a:pt x="22051" y="0"/>
                    </a:lnTo>
                    <a:lnTo>
                      <a:pt x="22051" y="58846"/>
                    </a:lnTo>
                    <a:lnTo>
                      <a:pt x="0" y="58846"/>
                    </a:lnTo>
                    <a:close/>
                  </a:path>
                </a:pathLst>
              </a:custGeom>
              <a:grpFill/>
              <a:ln w="6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6" name="Forma libre: forma 15">
              <a:extLst>
                <a:ext uri="{FF2B5EF4-FFF2-40B4-BE49-F238E27FC236}">
                  <a16:creationId xmlns:a16="http://schemas.microsoft.com/office/drawing/2014/main" id="{D9563A05-1B37-38D8-3ADC-055A3DFF2C39}"/>
                </a:ext>
              </a:extLst>
            </p:cNvPr>
            <p:cNvSpPr/>
            <p:nvPr/>
          </p:nvSpPr>
          <p:spPr>
            <a:xfrm>
              <a:off x="4065802" y="2709286"/>
              <a:ext cx="48520" cy="61982"/>
            </a:xfrm>
            <a:custGeom>
              <a:avLst/>
              <a:gdLst>
                <a:gd name="connsiteX0" fmla="*/ 19094 w 48520"/>
                <a:gd name="connsiteY0" fmla="*/ 0 h 61982"/>
                <a:gd name="connsiteX1" fmla="*/ 48521 w 48520"/>
                <a:gd name="connsiteY1" fmla="*/ 50961 h 61982"/>
                <a:gd name="connsiteX2" fmla="*/ 29419 w 48520"/>
                <a:gd name="connsiteY2" fmla="*/ 61983 h 61982"/>
                <a:gd name="connsiteX3" fmla="*/ 0 w 48520"/>
                <a:gd name="connsiteY3" fmla="*/ 11029 h 6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20" h="61982">
                  <a:moveTo>
                    <a:pt x="19094" y="0"/>
                  </a:moveTo>
                  <a:lnTo>
                    <a:pt x="48521" y="50961"/>
                  </a:lnTo>
                  <a:lnTo>
                    <a:pt x="29419" y="61983"/>
                  </a:lnTo>
                  <a:lnTo>
                    <a:pt x="0" y="11029"/>
                  </a:lnTo>
                  <a:close/>
                </a:path>
              </a:pathLst>
            </a:custGeom>
            <a:grpFill/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tx2"/>
                </a:solidFill>
              </a:endParaRPr>
            </a:p>
          </p:txBody>
        </p:sp>
        <p:sp>
          <p:nvSpPr>
            <p:cNvPr id="7" name="Forma libre: forma 16">
              <a:extLst>
                <a:ext uri="{FF2B5EF4-FFF2-40B4-BE49-F238E27FC236}">
                  <a16:creationId xmlns:a16="http://schemas.microsoft.com/office/drawing/2014/main" id="{FD4C2071-330D-B7E3-8301-3B4A605C720A}"/>
                </a:ext>
              </a:extLst>
            </p:cNvPr>
            <p:cNvSpPr/>
            <p:nvPr/>
          </p:nvSpPr>
          <p:spPr>
            <a:xfrm>
              <a:off x="4000891" y="2774322"/>
              <a:ext cx="61982" cy="48514"/>
            </a:xfrm>
            <a:custGeom>
              <a:avLst/>
              <a:gdLst>
                <a:gd name="connsiteX0" fmla="*/ 11029 w 61982"/>
                <a:gd name="connsiteY0" fmla="*/ 0 h 48514"/>
                <a:gd name="connsiteX1" fmla="*/ 61983 w 61982"/>
                <a:gd name="connsiteY1" fmla="*/ 29419 h 48514"/>
                <a:gd name="connsiteX2" fmla="*/ 50961 w 61982"/>
                <a:gd name="connsiteY2" fmla="*/ 48514 h 48514"/>
                <a:gd name="connsiteX3" fmla="*/ 0 w 61982"/>
                <a:gd name="connsiteY3" fmla="*/ 19095 h 4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982" h="48514">
                  <a:moveTo>
                    <a:pt x="11029" y="0"/>
                  </a:moveTo>
                  <a:lnTo>
                    <a:pt x="61983" y="29419"/>
                  </a:lnTo>
                  <a:lnTo>
                    <a:pt x="50961" y="48514"/>
                  </a:lnTo>
                  <a:lnTo>
                    <a:pt x="0" y="19095"/>
                  </a:lnTo>
                  <a:close/>
                </a:path>
              </a:pathLst>
            </a:custGeom>
            <a:grpFill/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tx2"/>
                </a:solidFill>
              </a:endParaRPr>
            </a:p>
          </p:txBody>
        </p:sp>
        <p:sp>
          <p:nvSpPr>
            <p:cNvPr id="8" name="Forma libre: forma 17">
              <a:extLst>
                <a:ext uri="{FF2B5EF4-FFF2-40B4-BE49-F238E27FC236}">
                  <a16:creationId xmlns:a16="http://schemas.microsoft.com/office/drawing/2014/main" id="{9D8C479C-3862-80B7-061D-122819E08D63}"/>
                </a:ext>
              </a:extLst>
            </p:cNvPr>
            <p:cNvSpPr/>
            <p:nvPr/>
          </p:nvSpPr>
          <p:spPr>
            <a:xfrm>
              <a:off x="3981238" y="2867132"/>
              <a:ext cx="58845" cy="22050"/>
            </a:xfrm>
            <a:custGeom>
              <a:avLst/>
              <a:gdLst>
                <a:gd name="connsiteX0" fmla="*/ 0 w 58845"/>
                <a:gd name="connsiteY0" fmla="*/ 0 h 22050"/>
                <a:gd name="connsiteX1" fmla="*/ 58846 w 58845"/>
                <a:gd name="connsiteY1" fmla="*/ 0 h 22050"/>
                <a:gd name="connsiteX2" fmla="*/ 58846 w 58845"/>
                <a:gd name="connsiteY2" fmla="*/ 22051 h 22050"/>
                <a:gd name="connsiteX3" fmla="*/ 0 w 58845"/>
                <a:gd name="connsiteY3" fmla="*/ 22051 h 2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845" h="22050">
                  <a:moveTo>
                    <a:pt x="0" y="0"/>
                  </a:moveTo>
                  <a:lnTo>
                    <a:pt x="58846" y="0"/>
                  </a:lnTo>
                  <a:lnTo>
                    <a:pt x="58846" y="22051"/>
                  </a:lnTo>
                  <a:lnTo>
                    <a:pt x="0" y="22051"/>
                  </a:lnTo>
                  <a:close/>
                </a:path>
              </a:pathLst>
            </a:custGeom>
            <a:grpFill/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tx2"/>
                </a:solidFill>
              </a:endParaRPr>
            </a:p>
          </p:txBody>
        </p:sp>
        <p:sp>
          <p:nvSpPr>
            <p:cNvPr id="9" name="Forma libre: forma 18">
              <a:extLst>
                <a:ext uri="{FF2B5EF4-FFF2-40B4-BE49-F238E27FC236}">
                  <a16:creationId xmlns:a16="http://schemas.microsoft.com/office/drawing/2014/main" id="{9E3B47FB-4806-DD4F-4468-249BA87D4151}"/>
                </a:ext>
              </a:extLst>
            </p:cNvPr>
            <p:cNvSpPr/>
            <p:nvPr/>
          </p:nvSpPr>
          <p:spPr>
            <a:xfrm>
              <a:off x="4001065" y="2933430"/>
              <a:ext cx="61982" cy="48521"/>
            </a:xfrm>
            <a:custGeom>
              <a:avLst/>
              <a:gdLst>
                <a:gd name="connsiteX0" fmla="*/ 11022 w 61982"/>
                <a:gd name="connsiteY0" fmla="*/ 48521 h 48521"/>
                <a:gd name="connsiteX1" fmla="*/ 0 w 61982"/>
                <a:gd name="connsiteY1" fmla="*/ 29419 h 48521"/>
                <a:gd name="connsiteX2" fmla="*/ 50954 w 61982"/>
                <a:gd name="connsiteY2" fmla="*/ 0 h 48521"/>
                <a:gd name="connsiteX3" fmla="*/ 61983 w 61982"/>
                <a:gd name="connsiteY3" fmla="*/ 19102 h 4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982" h="48521">
                  <a:moveTo>
                    <a:pt x="11022" y="48521"/>
                  </a:moveTo>
                  <a:lnTo>
                    <a:pt x="0" y="29419"/>
                  </a:lnTo>
                  <a:lnTo>
                    <a:pt x="50954" y="0"/>
                  </a:lnTo>
                  <a:lnTo>
                    <a:pt x="61983" y="19102"/>
                  </a:lnTo>
                  <a:close/>
                </a:path>
              </a:pathLst>
            </a:custGeom>
            <a:grpFill/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tx2"/>
                </a:solidFill>
              </a:endParaRPr>
            </a:p>
          </p:txBody>
        </p:sp>
        <p:sp>
          <p:nvSpPr>
            <p:cNvPr id="10" name="Forma libre: forma 19">
              <a:extLst>
                <a:ext uri="{FF2B5EF4-FFF2-40B4-BE49-F238E27FC236}">
                  <a16:creationId xmlns:a16="http://schemas.microsoft.com/office/drawing/2014/main" id="{70308F53-B778-6893-3E3F-98F6EAF9A937}"/>
                </a:ext>
              </a:extLst>
            </p:cNvPr>
            <p:cNvSpPr/>
            <p:nvPr/>
          </p:nvSpPr>
          <p:spPr>
            <a:xfrm>
              <a:off x="4276659" y="2933137"/>
              <a:ext cx="61982" cy="48514"/>
            </a:xfrm>
            <a:custGeom>
              <a:avLst/>
              <a:gdLst>
                <a:gd name="connsiteX0" fmla="*/ 50961 w 61982"/>
                <a:gd name="connsiteY0" fmla="*/ 48514 h 48514"/>
                <a:gd name="connsiteX1" fmla="*/ 0 w 61982"/>
                <a:gd name="connsiteY1" fmla="*/ 19095 h 48514"/>
                <a:gd name="connsiteX2" fmla="*/ 11029 w 61982"/>
                <a:gd name="connsiteY2" fmla="*/ 0 h 48514"/>
                <a:gd name="connsiteX3" fmla="*/ 61982 w 61982"/>
                <a:gd name="connsiteY3" fmla="*/ 29419 h 4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982" h="48514">
                  <a:moveTo>
                    <a:pt x="50961" y="48514"/>
                  </a:moveTo>
                  <a:lnTo>
                    <a:pt x="0" y="19095"/>
                  </a:lnTo>
                  <a:lnTo>
                    <a:pt x="11029" y="0"/>
                  </a:lnTo>
                  <a:lnTo>
                    <a:pt x="61982" y="29419"/>
                  </a:lnTo>
                  <a:close/>
                </a:path>
              </a:pathLst>
            </a:custGeom>
            <a:grpFill/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tx2"/>
                </a:solidFill>
              </a:endParaRPr>
            </a:p>
          </p:txBody>
        </p:sp>
        <p:sp>
          <p:nvSpPr>
            <p:cNvPr id="11" name="Forma libre: forma 20">
              <a:extLst>
                <a:ext uri="{FF2B5EF4-FFF2-40B4-BE49-F238E27FC236}">
                  <a16:creationId xmlns:a16="http://schemas.microsoft.com/office/drawing/2014/main" id="{992A2B53-EB03-1EEC-FAF8-CEE7628FAF99}"/>
                </a:ext>
              </a:extLst>
            </p:cNvPr>
            <p:cNvSpPr/>
            <p:nvPr/>
          </p:nvSpPr>
          <p:spPr>
            <a:xfrm>
              <a:off x="4299448" y="2866784"/>
              <a:ext cx="58845" cy="22050"/>
            </a:xfrm>
            <a:custGeom>
              <a:avLst/>
              <a:gdLst>
                <a:gd name="connsiteX0" fmla="*/ 0 w 58845"/>
                <a:gd name="connsiteY0" fmla="*/ 0 h 22050"/>
                <a:gd name="connsiteX1" fmla="*/ 58846 w 58845"/>
                <a:gd name="connsiteY1" fmla="*/ 0 h 22050"/>
                <a:gd name="connsiteX2" fmla="*/ 58846 w 58845"/>
                <a:gd name="connsiteY2" fmla="*/ 22051 h 22050"/>
                <a:gd name="connsiteX3" fmla="*/ 0 w 58845"/>
                <a:gd name="connsiteY3" fmla="*/ 22051 h 2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845" h="22050">
                  <a:moveTo>
                    <a:pt x="0" y="0"/>
                  </a:moveTo>
                  <a:lnTo>
                    <a:pt x="58846" y="0"/>
                  </a:lnTo>
                  <a:lnTo>
                    <a:pt x="58846" y="22051"/>
                  </a:lnTo>
                  <a:lnTo>
                    <a:pt x="0" y="22051"/>
                  </a:lnTo>
                  <a:close/>
                </a:path>
              </a:pathLst>
            </a:custGeom>
            <a:grpFill/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tx2"/>
                </a:solidFill>
              </a:endParaRPr>
            </a:p>
          </p:txBody>
        </p:sp>
        <p:sp>
          <p:nvSpPr>
            <p:cNvPr id="12" name="Forma libre: forma 21">
              <a:extLst>
                <a:ext uri="{FF2B5EF4-FFF2-40B4-BE49-F238E27FC236}">
                  <a16:creationId xmlns:a16="http://schemas.microsoft.com/office/drawing/2014/main" id="{67A905A0-0943-291C-4649-C0369B947C5A}"/>
                </a:ext>
              </a:extLst>
            </p:cNvPr>
            <p:cNvSpPr/>
            <p:nvPr/>
          </p:nvSpPr>
          <p:spPr>
            <a:xfrm>
              <a:off x="4276477" y="2773994"/>
              <a:ext cx="61982" cy="48521"/>
            </a:xfrm>
            <a:custGeom>
              <a:avLst/>
              <a:gdLst>
                <a:gd name="connsiteX0" fmla="*/ 50961 w 61982"/>
                <a:gd name="connsiteY0" fmla="*/ 0 h 48521"/>
                <a:gd name="connsiteX1" fmla="*/ 61983 w 61982"/>
                <a:gd name="connsiteY1" fmla="*/ 19095 h 48521"/>
                <a:gd name="connsiteX2" fmla="*/ 11022 w 61982"/>
                <a:gd name="connsiteY2" fmla="*/ 48521 h 48521"/>
                <a:gd name="connsiteX3" fmla="*/ 0 w 61982"/>
                <a:gd name="connsiteY3" fmla="*/ 29419 h 4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982" h="48521">
                  <a:moveTo>
                    <a:pt x="50961" y="0"/>
                  </a:moveTo>
                  <a:lnTo>
                    <a:pt x="61983" y="19095"/>
                  </a:lnTo>
                  <a:lnTo>
                    <a:pt x="11022" y="48521"/>
                  </a:lnTo>
                  <a:lnTo>
                    <a:pt x="0" y="29419"/>
                  </a:lnTo>
                  <a:close/>
                </a:path>
              </a:pathLst>
            </a:custGeom>
            <a:grpFill/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tx2"/>
                </a:solidFill>
              </a:endParaRPr>
            </a:p>
          </p:txBody>
        </p:sp>
        <p:sp>
          <p:nvSpPr>
            <p:cNvPr id="13" name="Forma libre: forma 22">
              <a:extLst>
                <a:ext uri="{FF2B5EF4-FFF2-40B4-BE49-F238E27FC236}">
                  <a16:creationId xmlns:a16="http://schemas.microsoft.com/office/drawing/2014/main" id="{4405C778-45EC-8534-B66A-2288F99B532B}"/>
                </a:ext>
              </a:extLst>
            </p:cNvPr>
            <p:cNvSpPr/>
            <p:nvPr/>
          </p:nvSpPr>
          <p:spPr>
            <a:xfrm>
              <a:off x="4224910" y="2709090"/>
              <a:ext cx="48520" cy="62010"/>
            </a:xfrm>
            <a:custGeom>
              <a:avLst/>
              <a:gdLst>
                <a:gd name="connsiteX0" fmla="*/ 19094 w 48520"/>
                <a:gd name="connsiteY0" fmla="*/ 62011 h 62010"/>
                <a:gd name="connsiteX1" fmla="*/ 0 w 48520"/>
                <a:gd name="connsiteY1" fmla="*/ 50961 h 62010"/>
                <a:gd name="connsiteX2" fmla="*/ 29426 w 48520"/>
                <a:gd name="connsiteY2" fmla="*/ 0 h 62010"/>
                <a:gd name="connsiteX3" fmla="*/ 48521 w 48520"/>
                <a:gd name="connsiteY3" fmla="*/ 11022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20" h="62010">
                  <a:moveTo>
                    <a:pt x="19094" y="62011"/>
                  </a:moveTo>
                  <a:lnTo>
                    <a:pt x="0" y="50961"/>
                  </a:lnTo>
                  <a:lnTo>
                    <a:pt x="29426" y="0"/>
                  </a:lnTo>
                  <a:lnTo>
                    <a:pt x="48521" y="11022"/>
                  </a:lnTo>
                  <a:close/>
                </a:path>
              </a:pathLst>
            </a:custGeom>
            <a:grpFill/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759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116B0-28D1-F335-409E-D37910408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B96C5A-9A01-EB8B-76C4-A3D905C6A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 anchor="ctr">
            <a:normAutofit/>
          </a:bodyPr>
          <a:lstStyle/>
          <a:p>
            <a:r>
              <a:rPr lang="it-IT" sz="4400">
                <a:latin typeface="VT323" panose="00000509000000000000" pitchFamily="49" charset="0"/>
              </a:rPr>
              <a:t>Aggiornamento albero di attacco</a:t>
            </a:r>
          </a:p>
        </p:txBody>
      </p:sp>
      <p:pic>
        <p:nvPicPr>
          <p:cNvPr id="7" name="Segnaposto contenuto 6" descr="Immagine che contiene testo, schermata, diagramma, Carattere&#10;&#10;Il contenuto generato dall'IA potrebbe non essere corretto.">
            <a:extLst>
              <a:ext uri="{FF2B5EF4-FFF2-40B4-BE49-F238E27FC236}">
                <a16:creationId xmlns:a16="http://schemas.microsoft.com/office/drawing/2014/main" id="{53400431-2F07-E7A5-29B8-142E09BD7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261" y="1268016"/>
            <a:ext cx="5675913" cy="3539254"/>
          </a:xfrm>
        </p:spPr>
      </p:pic>
    </p:spTree>
    <p:extLst>
      <p:ext uri="{BB962C8B-B14F-4D97-AF65-F5344CB8AC3E}">
        <p14:creationId xmlns:p14="http://schemas.microsoft.com/office/powerpoint/2010/main" val="3842591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51C703-C59D-5B84-54BA-50EF5D880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848" y="524860"/>
            <a:ext cx="8182303" cy="715566"/>
          </a:xfrm>
        </p:spPr>
        <p:txBody>
          <a:bodyPr>
            <a:noAutofit/>
          </a:bodyPr>
          <a:lstStyle/>
          <a:p>
            <a:r>
              <a:rPr lang="it-IT" sz="4400" dirty="0">
                <a:latin typeface="VT323" panose="00000509000000000000" pitchFamily="49" charset="0"/>
              </a:rPr>
              <a:t>man </a:t>
            </a:r>
            <a:r>
              <a:rPr lang="it-IT" sz="4400" dirty="0" err="1">
                <a:latin typeface="VT323" panose="00000509000000000000" pitchFamily="49" charset="0"/>
              </a:rPr>
              <a:t>passwd</a:t>
            </a:r>
            <a:endParaRPr lang="it-IT" sz="4400" dirty="0">
              <a:latin typeface="VT323" panose="00000509000000000000" pitchFamily="49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75A8169-92B2-F789-7B99-35F51F073094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it-IT" sz="1800" dirty="0">
                <a:latin typeface="VT323" panose="00000509000000000000" pitchFamily="49" charset="0"/>
              </a:rPr>
              <a:t>«La sicurezza di una password dipende dalla forza dell'algoritmo di crittografia e dalla dimensione dello spazio key. Il metodo di crittografia legacy UNIX System si basa sull'algoritmo NBS DES. Ora sono consigliati metodi più recenti (vedere ENCRYPT_METHOD).»</a:t>
            </a:r>
          </a:p>
          <a:p>
            <a:endParaRPr lang="it-IT" dirty="0">
              <a:latin typeface="VT323" panose="00000509000000000000" pitchFamily="49" charset="0"/>
            </a:endParaRPr>
          </a:p>
          <a:p>
            <a:r>
              <a:rPr lang="it-IT" sz="1800" dirty="0">
                <a:latin typeface="VT323" panose="00000509000000000000" pitchFamily="49" charset="0"/>
              </a:rPr>
              <a:t>FILES</a:t>
            </a:r>
          </a:p>
          <a:p>
            <a:r>
              <a:rPr lang="it-IT" sz="1800" dirty="0">
                <a:solidFill>
                  <a:schemeClr val="tx2"/>
                </a:solidFill>
                <a:latin typeface="VT323" panose="00000509000000000000" pitchFamily="49" charset="0"/>
              </a:rPr>
              <a:t>/</a:t>
            </a:r>
            <a:r>
              <a:rPr lang="it-IT" sz="1800" dirty="0" err="1">
                <a:solidFill>
                  <a:schemeClr val="tx2"/>
                </a:solidFill>
                <a:latin typeface="VT323" panose="00000509000000000000" pitchFamily="49" charset="0"/>
              </a:rPr>
              <a:t>etc</a:t>
            </a:r>
            <a:r>
              <a:rPr lang="it-IT" sz="1800" dirty="0">
                <a:solidFill>
                  <a:schemeClr val="tx2"/>
                </a:solidFill>
                <a:latin typeface="VT323" panose="00000509000000000000" pitchFamily="49" charset="0"/>
              </a:rPr>
              <a:t>/</a:t>
            </a:r>
            <a:r>
              <a:rPr lang="it-IT" sz="1800" dirty="0" err="1">
                <a:solidFill>
                  <a:schemeClr val="tx2"/>
                </a:solidFill>
                <a:latin typeface="VT323" panose="00000509000000000000" pitchFamily="49" charset="0"/>
              </a:rPr>
              <a:t>passwd</a:t>
            </a:r>
            <a:r>
              <a:rPr lang="it-IT" sz="1800" dirty="0">
                <a:latin typeface="VT323" panose="00000509000000000000" pitchFamily="49" charset="0"/>
              </a:rPr>
              <a:t>				 	</a:t>
            </a:r>
            <a:r>
              <a:rPr lang="it-IT" sz="1800" dirty="0">
                <a:solidFill>
                  <a:schemeClr val="tx2"/>
                </a:solidFill>
                <a:latin typeface="VT323" panose="00000509000000000000" pitchFamily="49" charset="0"/>
              </a:rPr>
              <a:t>/</a:t>
            </a:r>
            <a:r>
              <a:rPr lang="it-IT" sz="1800" dirty="0" err="1">
                <a:solidFill>
                  <a:schemeClr val="tx2"/>
                </a:solidFill>
                <a:latin typeface="VT323" panose="00000509000000000000" pitchFamily="49" charset="0"/>
              </a:rPr>
              <a:t>etc</a:t>
            </a:r>
            <a:r>
              <a:rPr lang="it-IT" sz="1800" dirty="0">
                <a:solidFill>
                  <a:schemeClr val="tx2"/>
                </a:solidFill>
                <a:latin typeface="VT323" panose="00000509000000000000" pitchFamily="49" charset="0"/>
              </a:rPr>
              <a:t>/</a:t>
            </a:r>
            <a:r>
              <a:rPr lang="it-IT" sz="1800" dirty="0" err="1">
                <a:solidFill>
                  <a:schemeClr val="tx2"/>
                </a:solidFill>
                <a:latin typeface="VT323" panose="00000509000000000000" pitchFamily="49" charset="0"/>
              </a:rPr>
              <a:t>shadow</a:t>
            </a:r>
            <a:endParaRPr lang="it-IT" sz="1800" dirty="0">
              <a:solidFill>
                <a:schemeClr val="tx2"/>
              </a:solidFill>
              <a:latin typeface="VT323" panose="00000509000000000000" pitchFamily="49" charset="0"/>
            </a:endParaRPr>
          </a:p>
          <a:p>
            <a:r>
              <a:rPr lang="it-IT" sz="1800" dirty="0">
                <a:latin typeface="VT323" panose="00000509000000000000" pitchFamily="49" charset="0"/>
              </a:rPr>
              <a:t>Informazioni sull'account utente.		 Protegge le informazioni 							 sull'account utente. 	</a:t>
            </a:r>
            <a:r>
              <a:rPr lang="it-IT" dirty="0">
                <a:latin typeface="VT323" panose="00000509000000000000" pitchFamily="49" charset="0"/>
              </a:rPr>
              <a:t>	</a:t>
            </a:r>
          </a:p>
          <a:p>
            <a:r>
              <a:rPr lang="it-IT" dirty="0">
                <a:latin typeface="VT323" panose="00000509000000000000" pitchFamily="49" charset="0"/>
              </a:rPr>
              <a:t>					</a:t>
            </a:r>
          </a:p>
          <a:p>
            <a:endParaRPr lang="it-IT" dirty="0">
              <a:latin typeface="VT323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70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4DEEA-0C1C-564B-C5CA-30CB18755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71B95B-996A-0D57-DC31-115F24435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848" y="524860"/>
            <a:ext cx="8182303" cy="715566"/>
          </a:xfrm>
        </p:spPr>
        <p:txBody>
          <a:bodyPr>
            <a:noAutofit/>
          </a:bodyPr>
          <a:lstStyle/>
          <a:p>
            <a:r>
              <a:rPr lang="it-IT" sz="4400">
                <a:latin typeface="VT323" panose="00000509000000000000" pitchFamily="49" charset="0"/>
              </a:rPr>
              <a:t>File Format </a:t>
            </a:r>
            <a:r>
              <a:rPr lang="it-IT" sz="4400" err="1">
                <a:latin typeface="VT323" panose="00000509000000000000" pitchFamily="49" charset="0"/>
              </a:rPr>
              <a:t>conversion</a:t>
            </a:r>
            <a:endParaRPr lang="it-IT" sz="4400">
              <a:latin typeface="VT323" panose="00000509000000000000" pitchFamily="49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F63F722-A85B-6E33-C2A4-7B7CE2A2B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369219"/>
            <a:ext cx="3966341" cy="3139321"/>
          </a:xfrm>
          <a:solidFill>
            <a:schemeClr val="tx1"/>
          </a:solidFill>
        </p:spPr>
        <p:txBody>
          <a:bodyPr/>
          <a:lstStyle/>
          <a:p>
            <a:r>
              <a:rPr lang="it-IT" sz="1800" dirty="0">
                <a:latin typeface="VT323" panose="00000509000000000000" pitchFamily="49" charset="0"/>
              </a:rPr>
              <a:t>man 5 </a:t>
            </a:r>
            <a:r>
              <a:rPr lang="it-IT" sz="1800" dirty="0" err="1">
                <a:latin typeface="VT323" panose="00000509000000000000" pitchFamily="49" charset="0"/>
              </a:rPr>
              <a:t>passwd</a:t>
            </a:r>
            <a:r>
              <a:rPr lang="it-IT" sz="1800" dirty="0">
                <a:latin typeface="VT323" panose="00000509000000000000" pitchFamily="49" charset="0"/>
              </a:rPr>
              <a:t> ci dice come è strutturato </a:t>
            </a:r>
            <a:r>
              <a:rPr lang="it-IT" sz="1800" dirty="0">
                <a:solidFill>
                  <a:schemeClr val="tx2"/>
                </a:solidFill>
                <a:latin typeface="VT323" panose="00000509000000000000" pitchFamily="49" charset="0"/>
              </a:rPr>
              <a:t>/</a:t>
            </a:r>
            <a:r>
              <a:rPr lang="it-IT" sz="1800" dirty="0" err="1">
                <a:solidFill>
                  <a:schemeClr val="tx2"/>
                </a:solidFill>
                <a:latin typeface="VT323" panose="00000509000000000000" pitchFamily="49" charset="0"/>
              </a:rPr>
              <a:t>etc</a:t>
            </a:r>
            <a:r>
              <a:rPr lang="it-IT" sz="1800" dirty="0">
                <a:solidFill>
                  <a:schemeClr val="tx2"/>
                </a:solidFill>
                <a:latin typeface="VT323" panose="00000509000000000000" pitchFamily="49" charset="0"/>
              </a:rPr>
              <a:t>/</a:t>
            </a:r>
            <a:r>
              <a:rPr lang="it-IT" sz="1800" dirty="0" err="1">
                <a:solidFill>
                  <a:schemeClr val="tx2"/>
                </a:solidFill>
                <a:latin typeface="VT323" panose="00000509000000000000" pitchFamily="49" charset="0"/>
              </a:rPr>
              <a:t>passwd</a:t>
            </a:r>
            <a:r>
              <a:rPr lang="it-IT" sz="1800" dirty="0">
                <a:solidFill>
                  <a:schemeClr val="tx2"/>
                </a:solidFill>
                <a:latin typeface="VT323" panose="00000509000000000000" pitchFamily="49" charset="0"/>
              </a:rPr>
              <a:t> </a:t>
            </a:r>
            <a:r>
              <a:rPr lang="it-IT" sz="1800" dirty="0">
                <a:latin typeface="VT323" panose="00000509000000000000" pitchFamily="49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>
                <a:latin typeface="VT323" panose="00000509000000000000" pitchFamily="49" charset="0"/>
              </a:rPr>
              <a:t>Nome utente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b="1" dirty="0" err="1">
                <a:latin typeface="VT323" panose="00000509000000000000" pitchFamily="49" charset="0"/>
              </a:rPr>
              <a:t>Hash</a:t>
            </a:r>
            <a:r>
              <a:rPr lang="it-IT" sz="1800" b="1" dirty="0">
                <a:latin typeface="VT323" panose="00000509000000000000" pitchFamily="49" charset="0"/>
              </a:rPr>
              <a:t> della password (</a:t>
            </a:r>
            <a:r>
              <a:rPr lang="it-IT" sz="1800" dirty="0">
                <a:latin typeface="VT323" panose="00000509000000000000" pitchFamily="49" charset="0"/>
              </a:rPr>
              <a:t>opzionale)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>
                <a:latin typeface="VT323" panose="00000509000000000000" pitchFamily="49" charset="0"/>
              </a:rPr>
              <a:t>UID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>
                <a:latin typeface="VT323" panose="00000509000000000000" pitchFamily="49" charset="0"/>
              </a:rPr>
              <a:t>GID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 err="1">
                <a:latin typeface="VT323" panose="00000509000000000000" pitchFamily="49" charset="0"/>
              </a:rPr>
              <a:t>Comment</a:t>
            </a:r>
            <a:r>
              <a:rPr lang="it-IT" sz="1800" dirty="0">
                <a:latin typeface="VT323" panose="00000509000000000000" pitchFamily="49" charset="0"/>
              </a:rPr>
              <a:t> field (info addizionali)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>
                <a:latin typeface="VT323" panose="00000509000000000000" pitchFamily="49" charset="0"/>
              </a:rPr>
              <a:t>Home directory </a:t>
            </a:r>
            <a:r>
              <a:rPr lang="it-IT" sz="1800" dirty="0" err="1">
                <a:latin typeface="VT323" panose="00000509000000000000" pitchFamily="49" charset="0"/>
              </a:rPr>
              <a:t>path</a:t>
            </a:r>
            <a:endParaRPr lang="it-IT" sz="1800" dirty="0">
              <a:latin typeface="VT323" panose="00000509000000000000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>
                <a:latin typeface="VT323" panose="00000509000000000000" pitchFamily="49" charset="0"/>
              </a:rPr>
              <a:t>Shell utilizzata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VT323" panose="00000509000000000000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VT323" panose="00000509000000000000" pitchFamily="49" charset="0"/>
            </a:endParaRPr>
          </a:p>
          <a:p>
            <a:r>
              <a:rPr lang="it-IT" dirty="0">
                <a:latin typeface="VT323" panose="00000509000000000000" pitchFamily="49" charset="0"/>
              </a:rPr>
              <a:t>					</a:t>
            </a:r>
          </a:p>
          <a:p>
            <a:endParaRPr lang="it-IT" dirty="0">
              <a:latin typeface="VT323" panose="00000509000000000000" pitchFamily="49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1A71260-53BD-6E57-5391-12A482CF85C8}"/>
              </a:ext>
            </a:extLst>
          </p:cNvPr>
          <p:cNvSpPr txBox="1"/>
          <p:nvPr/>
        </p:nvSpPr>
        <p:spPr>
          <a:xfrm>
            <a:off x="4981903" y="1414955"/>
            <a:ext cx="3559066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  <a:latin typeface="VT323" panose="00000509000000000000" pitchFamily="49" charset="0"/>
              </a:rPr>
              <a:t>«</a:t>
            </a:r>
            <a:r>
              <a:rPr lang="it-IT" dirty="0">
                <a:solidFill>
                  <a:schemeClr val="bg1"/>
                </a:solidFill>
                <a:latin typeface="VT323" panose="00000509000000000000" pitchFamily="49" charset="0"/>
              </a:rPr>
              <a:t>Se il campo password è una "</a:t>
            </a:r>
            <a:r>
              <a:rPr lang="it-IT" dirty="0">
                <a:solidFill>
                  <a:schemeClr val="tx2"/>
                </a:solidFill>
                <a:latin typeface="VT323" panose="00000509000000000000" pitchFamily="49" charset="0"/>
              </a:rPr>
              <a:t>x</a:t>
            </a:r>
            <a:r>
              <a:rPr lang="it-IT" dirty="0">
                <a:solidFill>
                  <a:schemeClr val="bg1"/>
                </a:solidFill>
                <a:latin typeface="VT323" panose="00000509000000000000" pitchFamily="49" charset="0"/>
              </a:rPr>
              <a:t>" minuscola, allora la password crittografata viene in realtà memorizzata nel file </a:t>
            </a:r>
            <a:r>
              <a:rPr lang="it-IT" dirty="0" err="1">
                <a:solidFill>
                  <a:schemeClr val="tx2"/>
                </a:solidFill>
                <a:effectLst/>
                <a:latin typeface="VT323" panose="00000509000000000000" pitchFamily="49" charset="0"/>
              </a:rPr>
              <a:t>shadow</a:t>
            </a:r>
            <a:r>
              <a:rPr lang="it-IT" dirty="0">
                <a:solidFill>
                  <a:schemeClr val="tx2"/>
                </a:solidFill>
                <a:effectLst/>
                <a:latin typeface="VT323" panose="00000509000000000000" pitchFamily="49" charset="0"/>
              </a:rPr>
              <a:t>(5)</a:t>
            </a:r>
            <a:r>
              <a:rPr lang="it-IT" dirty="0">
                <a:solidFill>
                  <a:schemeClr val="bg1"/>
                </a:solidFill>
                <a:latin typeface="VT323" panose="00000509000000000000" pitchFamily="49" charset="0"/>
              </a:rPr>
              <a:t>; deve esserci un record corrispondente nel file </a:t>
            </a:r>
            <a:r>
              <a:rPr lang="it-IT" dirty="0">
                <a:solidFill>
                  <a:schemeClr val="tx2"/>
                </a:solidFill>
                <a:effectLst/>
                <a:latin typeface="VT323" panose="00000509000000000000" pitchFamily="49" charset="0"/>
              </a:rPr>
              <a:t>/</a:t>
            </a:r>
            <a:r>
              <a:rPr lang="it-IT" dirty="0" err="1">
                <a:solidFill>
                  <a:schemeClr val="tx2"/>
                </a:solidFill>
                <a:effectLst/>
                <a:latin typeface="VT323" panose="00000509000000000000" pitchFamily="49" charset="0"/>
              </a:rPr>
              <a:t>etc</a:t>
            </a:r>
            <a:r>
              <a:rPr lang="it-IT" dirty="0">
                <a:solidFill>
                  <a:schemeClr val="tx2"/>
                </a:solidFill>
                <a:effectLst/>
                <a:latin typeface="VT323" panose="00000509000000000000" pitchFamily="49" charset="0"/>
              </a:rPr>
              <a:t>/</a:t>
            </a:r>
            <a:r>
              <a:rPr lang="it-IT" dirty="0" err="1">
                <a:solidFill>
                  <a:schemeClr val="tx2"/>
                </a:solidFill>
                <a:effectLst/>
                <a:latin typeface="VT323" panose="00000509000000000000" pitchFamily="49" charset="0"/>
              </a:rPr>
              <a:t>shadow</a:t>
            </a:r>
            <a:r>
              <a:rPr lang="it-IT" dirty="0">
                <a:solidFill>
                  <a:schemeClr val="bg1"/>
                </a:solidFill>
                <a:latin typeface="VT323" panose="00000509000000000000" pitchFamily="49" charset="0"/>
              </a:rPr>
              <a:t>, altrimenti l'account utente non è valido. Se il campo password è una stringa qualsiasi, allora verrà trattato come una password crittografata, come specificato da </a:t>
            </a:r>
            <a:r>
              <a:rPr lang="it-IT" dirty="0" err="1">
                <a:solidFill>
                  <a:schemeClr val="bg1"/>
                </a:solidFill>
                <a:latin typeface="VT323" panose="00000509000000000000" pitchFamily="49" charset="0"/>
              </a:rPr>
              <a:t>crypt</a:t>
            </a:r>
            <a:r>
              <a:rPr lang="it-IT" dirty="0">
                <a:solidFill>
                  <a:schemeClr val="bg1"/>
                </a:solidFill>
                <a:latin typeface="VT323" panose="00000509000000000000" pitchFamily="49" charset="0"/>
              </a:rPr>
              <a:t>(3).</a:t>
            </a:r>
            <a:r>
              <a:rPr lang="it-IT" dirty="0">
                <a:solidFill>
                  <a:schemeClr val="tx2"/>
                </a:solidFill>
                <a:latin typeface="VT323" panose="00000509000000000000" pitchFamily="49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415348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158659-5B10-7C0C-701C-1D797F835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>
                <a:latin typeface="VT323" panose="00000509000000000000" pitchFamily="49" charset="0"/>
              </a:rPr>
              <a:t>UNIX moderni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8234077-CDEA-DE40-C58B-6424CE362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it-IT" sz="2400" dirty="0">
                <a:latin typeface="VT323" panose="00000509000000000000" pitchFamily="49" charset="0"/>
              </a:rPr>
              <a:t>Gestione delle password separata tra: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chemeClr val="tx2"/>
                </a:solidFill>
                <a:latin typeface="VT323" panose="00000509000000000000" pitchFamily="49" charset="0"/>
              </a:rPr>
              <a:t>/</a:t>
            </a:r>
            <a:r>
              <a:rPr lang="it-IT" sz="2400" dirty="0" err="1">
                <a:solidFill>
                  <a:schemeClr val="tx2"/>
                </a:solidFill>
                <a:latin typeface="VT323" panose="00000509000000000000" pitchFamily="49" charset="0"/>
              </a:rPr>
              <a:t>etc</a:t>
            </a:r>
            <a:r>
              <a:rPr lang="it-IT" sz="2400" dirty="0">
                <a:solidFill>
                  <a:schemeClr val="tx2"/>
                </a:solidFill>
                <a:latin typeface="VT323" panose="00000509000000000000" pitchFamily="49" charset="0"/>
              </a:rPr>
              <a:t>/</a:t>
            </a:r>
            <a:r>
              <a:rPr lang="it-IT" sz="2400" dirty="0" err="1">
                <a:solidFill>
                  <a:schemeClr val="tx2"/>
                </a:solidFill>
                <a:latin typeface="VT323" panose="00000509000000000000" pitchFamily="49" charset="0"/>
              </a:rPr>
              <a:t>passwd</a:t>
            </a:r>
            <a:r>
              <a:rPr lang="it-IT" sz="2400" dirty="0">
                <a:latin typeface="VT323" panose="00000509000000000000" pitchFamily="49" charset="0"/>
              </a:rPr>
              <a:t> contiene informazioni sugli account degli utenti (UID,GID), directory home, shell di default. Leggibile da tutti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chemeClr val="tx2"/>
                </a:solidFill>
                <a:latin typeface="VT323" panose="00000509000000000000" pitchFamily="49" charset="0"/>
              </a:rPr>
              <a:t>/</a:t>
            </a:r>
            <a:r>
              <a:rPr lang="it-IT" sz="2400" dirty="0" err="1">
                <a:solidFill>
                  <a:schemeClr val="tx2"/>
                </a:solidFill>
                <a:latin typeface="VT323" panose="00000509000000000000" pitchFamily="49" charset="0"/>
              </a:rPr>
              <a:t>etc</a:t>
            </a:r>
            <a:r>
              <a:rPr lang="it-IT" sz="2400" dirty="0">
                <a:solidFill>
                  <a:schemeClr val="tx2"/>
                </a:solidFill>
                <a:latin typeface="VT323" panose="00000509000000000000" pitchFamily="49" charset="0"/>
              </a:rPr>
              <a:t>/</a:t>
            </a:r>
            <a:r>
              <a:rPr lang="it-IT" sz="2400" dirty="0" err="1">
                <a:solidFill>
                  <a:schemeClr val="tx2"/>
                </a:solidFill>
                <a:latin typeface="VT323" panose="00000509000000000000" pitchFamily="49" charset="0"/>
              </a:rPr>
              <a:t>shadow</a:t>
            </a:r>
            <a:r>
              <a:rPr lang="it-IT" sz="2400" dirty="0">
                <a:latin typeface="VT323" panose="00000509000000000000" pitchFamily="49" charset="0"/>
              </a:rPr>
              <a:t> contiene gli </a:t>
            </a:r>
            <a:r>
              <a:rPr lang="it-IT" sz="2400" dirty="0" err="1">
                <a:latin typeface="VT323" panose="00000509000000000000" pitchFamily="49" charset="0"/>
              </a:rPr>
              <a:t>hash</a:t>
            </a:r>
            <a:r>
              <a:rPr lang="it-IT" sz="2400" dirty="0">
                <a:latin typeface="VT323" panose="00000509000000000000" pitchFamily="49" charset="0"/>
              </a:rPr>
              <a:t> delle password degli utenti in formato cifrato. Accessibile solo da root</a:t>
            </a:r>
          </a:p>
        </p:txBody>
      </p:sp>
    </p:spTree>
    <p:extLst>
      <p:ext uri="{BB962C8B-B14F-4D97-AF65-F5344CB8AC3E}">
        <p14:creationId xmlns:p14="http://schemas.microsoft.com/office/powerpoint/2010/main" val="2169553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8F3F48-F374-DCF8-677F-964740AB5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>
                <a:latin typeface="VT323" panose="00000509000000000000" pitchFamily="49" charset="0"/>
              </a:rPr>
              <a:t>UNIX LEGACY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201DBC8-4590-8F86-EB92-8033EE5C2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309" y="1369219"/>
            <a:ext cx="7696200" cy="3221831"/>
          </a:xfrm>
        </p:spPr>
        <p:txBody>
          <a:bodyPr/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it-IT" sz="2400" dirty="0" err="1">
                <a:latin typeface="VT323" panose="00000509000000000000" pitchFamily="49" charset="0"/>
              </a:rPr>
              <a:t>hash</a:t>
            </a:r>
            <a:r>
              <a:rPr lang="it-IT" sz="2400" dirty="0">
                <a:latin typeface="VT323" panose="00000509000000000000" pitchFamily="49" charset="0"/>
              </a:rPr>
              <a:t> della password nel secondo campo di ogni record in </a:t>
            </a:r>
            <a:r>
              <a:rPr lang="it-IT" sz="2400" dirty="0">
                <a:solidFill>
                  <a:schemeClr val="tx2"/>
                </a:solidFill>
                <a:latin typeface="VT323" panose="00000509000000000000" pitchFamily="49" charset="0"/>
              </a:rPr>
              <a:t>/</a:t>
            </a:r>
            <a:r>
              <a:rPr lang="it-IT" sz="2400" dirty="0" err="1">
                <a:solidFill>
                  <a:schemeClr val="tx2"/>
                </a:solidFill>
                <a:latin typeface="VT323" panose="00000509000000000000" pitchFamily="49" charset="0"/>
              </a:rPr>
              <a:t>etc</a:t>
            </a:r>
            <a:r>
              <a:rPr lang="it-IT" sz="2400" dirty="0">
                <a:solidFill>
                  <a:schemeClr val="tx2"/>
                </a:solidFill>
                <a:latin typeface="VT323" panose="00000509000000000000" pitchFamily="49" charset="0"/>
              </a:rPr>
              <a:t>/</a:t>
            </a:r>
            <a:r>
              <a:rPr lang="it-IT" sz="2400" dirty="0" err="1">
                <a:solidFill>
                  <a:schemeClr val="tx2"/>
                </a:solidFill>
                <a:latin typeface="VT323" panose="00000509000000000000" pitchFamily="49" charset="0"/>
              </a:rPr>
              <a:t>passwd</a:t>
            </a:r>
            <a:endParaRPr lang="it-IT" sz="2400" dirty="0">
              <a:solidFill>
                <a:schemeClr val="tx2"/>
              </a:solidFill>
              <a:latin typeface="VT323" panose="00000509000000000000" pitchFamily="49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it-IT" sz="2400" dirty="0">
                <a:latin typeface="VT323" panose="00000509000000000000" pitchFamily="49" charset="0"/>
              </a:rPr>
              <a:t>Accessibile a tutti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it-IT" sz="2400" dirty="0">
                <a:latin typeface="VT323" panose="00000509000000000000" pitchFamily="49" charset="0"/>
              </a:rPr>
              <a:t>Possibile rottura della password </a:t>
            </a:r>
          </a:p>
        </p:txBody>
      </p:sp>
    </p:spTree>
    <p:extLst>
      <p:ext uri="{BB962C8B-B14F-4D97-AF65-F5344CB8AC3E}">
        <p14:creationId xmlns:p14="http://schemas.microsoft.com/office/powerpoint/2010/main" val="5653753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F6B55-A07B-CB4C-65C0-245B08904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778754-FB99-9C44-8108-75DA333F6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1" y="448475"/>
            <a:ext cx="8182303" cy="715566"/>
          </a:xfrm>
        </p:spPr>
        <p:txBody>
          <a:bodyPr>
            <a:noAutofit/>
          </a:bodyPr>
          <a:lstStyle/>
          <a:p>
            <a:r>
              <a:rPr lang="it-IT" sz="4400">
                <a:latin typeface="VT323" panose="00000509000000000000" pitchFamily="49" charset="0"/>
              </a:rPr>
              <a:t>/</a:t>
            </a:r>
            <a:r>
              <a:rPr lang="it-IT" sz="4400" err="1">
                <a:latin typeface="VT323" panose="00000509000000000000" pitchFamily="49" charset="0"/>
              </a:rPr>
              <a:t>etc</a:t>
            </a:r>
            <a:r>
              <a:rPr lang="it-IT" sz="4400">
                <a:latin typeface="VT323" panose="00000509000000000000" pitchFamily="49" charset="0"/>
              </a:rPr>
              <a:t>/</a:t>
            </a:r>
            <a:r>
              <a:rPr lang="it-IT" sz="4400" err="1">
                <a:latin typeface="VT323" panose="00000509000000000000" pitchFamily="49" charset="0"/>
              </a:rPr>
              <a:t>passwd</a:t>
            </a:r>
            <a:endParaRPr lang="it-IT" sz="4400">
              <a:latin typeface="VT323" panose="00000509000000000000" pitchFamily="49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EBBD32E-5FCB-328C-7F7F-C1F8AEE9E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660427"/>
            <a:ext cx="7696200" cy="3221831"/>
          </a:xfrm>
        </p:spPr>
        <p:txBody>
          <a:bodyPr/>
          <a:lstStyle/>
          <a:p>
            <a:r>
              <a:rPr lang="it-IT" sz="2400" dirty="0">
                <a:latin typeface="VT323" panose="00000509000000000000" pitchFamily="49" charset="0"/>
              </a:rPr>
              <a:t>non possiamo leggere il contenuto di </a:t>
            </a:r>
            <a:r>
              <a:rPr lang="it-IT" sz="2400" dirty="0">
                <a:solidFill>
                  <a:schemeClr val="tx2"/>
                </a:solidFill>
                <a:latin typeface="VT323" panose="00000509000000000000" pitchFamily="49" charset="0"/>
              </a:rPr>
              <a:t>/</a:t>
            </a:r>
            <a:r>
              <a:rPr lang="it-IT" sz="2400" dirty="0" err="1">
                <a:solidFill>
                  <a:schemeClr val="tx2"/>
                </a:solidFill>
                <a:latin typeface="VT323" panose="00000509000000000000" pitchFamily="49" charset="0"/>
              </a:rPr>
              <a:t>etc</a:t>
            </a:r>
            <a:r>
              <a:rPr lang="it-IT" sz="2400" dirty="0">
                <a:solidFill>
                  <a:schemeClr val="tx2"/>
                </a:solidFill>
                <a:latin typeface="VT323" panose="00000509000000000000" pitchFamily="49" charset="0"/>
              </a:rPr>
              <a:t>/</a:t>
            </a:r>
            <a:r>
              <a:rPr lang="it-IT" sz="2400" dirty="0" err="1">
                <a:solidFill>
                  <a:schemeClr val="tx2"/>
                </a:solidFill>
                <a:latin typeface="VT323" panose="00000509000000000000" pitchFamily="49" charset="0"/>
              </a:rPr>
              <a:t>shadow</a:t>
            </a:r>
            <a:r>
              <a:rPr lang="it-IT" sz="2400" dirty="0">
                <a:latin typeface="VT323" panose="00000509000000000000" pitchFamily="49" charset="0"/>
              </a:rPr>
              <a:t>. Vediamo cosa c’è in </a:t>
            </a:r>
            <a:r>
              <a:rPr lang="it-IT" sz="2400" dirty="0">
                <a:solidFill>
                  <a:schemeClr val="tx2"/>
                </a:solidFill>
                <a:latin typeface="VT323" panose="00000509000000000000" pitchFamily="49" charset="0"/>
              </a:rPr>
              <a:t>/</a:t>
            </a:r>
            <a:r>
              <a:rPr lang="it-IT" sz="2400" dirty="0" err="1">
                <a:solidFill>
                  <a:schemeClr val="tx2"/>
                </a:solidFill>
                <a:latin typeface="VT323" panose="00000509000000000000" pitchFamily="49" charset="0"/>
              </a:rPr>
              <a:t>etc</a:t>
            </a:r>
            <a:r>
              <a:rPr lang="it-IT" sz="2400" dirty="0">
                <a:solidFill>
                  <a:schemeClr val="tx2"/>
                </a:solidFill>
                <a:latin typeface="VT323" panose="00000509000000000000" pitchFamily="49" charset="0"/>
              </a:rPr>
              <a:t>/</a:t>
            </a:r>
            <a:r>
              <a:rPr lang="it-IT" sz="2400" dirty="0" err="1">
                <a:solidFill>
                  <a:schemeClr val="tx2"/>
                </a:solidFill>
                <a:latin typeface="VT323" panose="00000509000000000000" pitchFamily="49" charset="0"/>
              </a:rPr>
              <a:t>passwd</a:t>
            </a:r>
            <a:r>
              <a:rPr lang="it-IT" sz="2400" dirty="0">
                <a:latin typeface="VT323" panose="00000509000000000000" pitchFamily="49" charset="0"/>
              </a:rPr>
              <a:t>:</a:t>
            </a:r>
          </a:p>
          <a:p>
            <a:pPr algn="ctr"/>
            <a:r>
              <a:rPr lang="it-IT" dirty="0">
                <a:latin typeface="VT323" panose="00000509000000000000" pitchFamily="49" charset="0"/>
              </a:rPr>
              <a:t>					</a:t>
            </a:r>
          </a:p>
          <a:p>
            <a:pPr algn="ctr"/>
            <a:endParaRPr lang="it-IT" dirty="0">
              <a:latin typeface="VT323" panose="00000509000000000000" pitchFamily="49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813A93A-4F15-6C57-3F54-DBDBD1FCC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065" y="2708611"/>
            <a:ext cx="6511158" cy="1555905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9831229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BB807A-5037-AC1E-6715-BE0A5222E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952" y="418443"/>
            <a:ext cx="7696200" cy="715566"/>
          </a:xfrm>
        </p:spPr>
        <p:txBody>
          <a:bodyPr>
            <a:noAutofit/>
          </a:bodyPr>
          <a:lstStyle/>
          <a:p>
            <a:r>
              <a:rPr lang="it-IT" sz="4400" dirty="0">
                <a:latin typeface="VT323" panose="00000509000000000000" pitchFamily="49" charset="0"/>
              </a:rPr>
              <a:t>/</a:t>
            </a:r>
            <a:r>
              <a:rPr lang="it-IT" sz="4400" dirty="0" err="1">
                <a:latin typeface="VT323" panose="00000509000000000000" pitchFamily="49" charset="0"/>
              </a:rPr>
              <a:t>etc</a:t>
            </a:r>
            <a:r>
              <a:rPr lang="it-IT" sz="4400" dirty="0">
                <a:latin typeface="VT323" panose="00000509000000000000" pitchFamily="49" charset="0"/>
              </a:rPr>
              <a:t>/</a:t>
            </a:r>
            <a:r>
              <a:rPr lang="it-IT" sz="4400" dirty="0" err="1">
                <a:latin typeface="VT323" panose="00000509000000000000" pitchFamily="49" charset="0"/>
              </a:rPr>
              <a:t>passwd</a:t>
            </a:r>
            <a:endParaRPr lang="it-IT" sz="4400" dirty="0">
              <a:latin typeface="VT323" panose="00000509000000000000" pitchFamily="49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90B489-A865-82F4-40F4-08B47002D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684808"/>
            <a:ext cx="7696200" cy="3221831"/>
          </a:xfrm>
        </p:spPr>
        <p:txBody>
          <a:bodyPr/>
          <a:lstStyle/>
          <a:p>
            <a:r>
              <a:rPr lang="it-IT" sz="2400" dirty="0">
                <a:latin typeface="VT323" panose="00000509000000000000" pitchFamily="49" charset="0"/>
              </a:rPr>
              <a:t>Nel secondo campo di </a:t>
            </a:r>
            <a:r>
              <a:rPr lang="it-IT" sz="2400" dirty="0">
                <a:solidFill>
                  <a:schemeClr val="tx2"/>
                </a:solidFill>
                <a:latin typeface="VT323" panose="00000509000000000000" pitchFamily="49" charset="0"/>
              </a:rPr>
              <a:t>flag06</a:t>
            </a:r>
            <a:r>
              <a:rPr lang="it-IT" sz="2400" dirty="0">
                <a:latin typeface="VT323" panose="00000509000000000000" pitchFamily="49" charset="0"/>
              </a:rPr>
              <a:t> compare l’</a:t>
            </a:r>
            <a:r>
              <a:rPr lang="it-IT" sz="2400" dirty="0" err="1">
                <a:latin typeface="VT323" panose="00000509000000000000" pitchFamily="49" charset="0"/>
              </a:rPr>
              <a:t>hash</a:t>
            </a:r>
            <a:r>
              <a:rPr lang="it-IT" sz="2400" dirty="0">
                <a:latin typeface="VT323" panose="00000509000000000000" pitchFamily="49" charset="0"/>
              </a:rPr>
              <a:t> della password…</a:t>
            </a:r>
          </a:p>
          <a:p>
            <a:endParaRPr lang="it-IT" dirty="0"/>
          </a:p>
          <a:p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BD95826-BBBA-FC4B-CE1F-62828B727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811" y="2656288"/>
            <a:ext cx="6752239" cy="67112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grpSp>
        <p:nvGrpSpPr>
          <p:cNvPr id="4" name="Google Shape;10493;p25">
            <a:extLst>
              <a:ext uri="{FF2B5EF4-FFF2-40B4-BE49-F238E27FC236}">
                <a16:creationId xmlns:a16="http://schemas.microsoft.com/office/drawing/2014/main" id="{31E73816-D5DE-E5D4-23E3-3025D2141D8C}"/>
              </a:ext>
            </a:extLst>
          </p:cNvPr>
          <p:cNvGrpSpPr/>
          <p:nvPr/>
        </p:nvGrpSpPr>
        <p:grpSpPr>
          <a:xfrm flipH="1">
            <a:off x="7370079" y="2253907"/>
            <a:ext cx="938388" cy="1037487"/>
            <a:chOff x="5044497" y="2523057"/>
            <a:chExt cx="387698" cy="383306"/>
          </a:xfrm>
          <a:solidFill>
            <a:srgbClr val="1FD81A"/>
          </a:solidFill>
        </p:grpSpPr>
        <p:sp>
          <p:nvSpPr>
            <p:cNvPr id="5" name="Google Shape;10494;p25">
              <a:extLst>
                <a:ext uri="{FF2B5EF4-FFF2-40B4-BE49-F238E27FC236}">
                  <a16:creationId xmlns:a16="http://schemas.microsoft.com/office/drawing/2014/main" id="{EEC59DAB-34F6-D886-3F8F-F7230930292A}"/>
                </a:ext>
              </a:extLst>
            </p:cNvPr>
            <p:cNvSpPr/>
            <p:nvPr/>
          </p:nvSpPr>
          <p:spPr>
            <a:xfrm>
              <a:off x="5183313" y="2568348"/>
              <a:ext cx="203590" cy="203550"/>
            </a:xfrm>
            <a:custGeom>
              <a:avLst/>
              <a:gdLst/>
              <a:ahLst/>
              <a:cxnLst/>
              <a:rect l="l" t="t" r="r" b="b"/>
              <a:pathLst>
                <a:path w="10105" h="10103" extrusionOk="0">
                  <a:moveTo>
                    <a:pt x="5052" y="1115"/>
                  </a:moveTo>
                  <a:cubicBezTo>
                    <a:pt x="7224" y="1115"/>
                    <a:pt x="8990" y="2880"/>
                    <a:pt x="8990" y="5052"/>
                  </a:cubicBezTo>
                  <a:cubicBezTo>
                    <a:pt x="8990" y="7223"/>
                    <a:pt x="7224" y="8988"/>
                    <a:pt x="5052" y="8988"/>
                  </a:cubicBezTo>
                  <a:cubicBezTo>
                    <a:pt x="2882" y="8988"/>
                    <a:pt x="1115" y="7222"/>
                    <a:pt x="1115" y="5052"/>
                  </a:cubicBezTo>
                  <a:cubicBezTo>
                    <a:pt x="1115" y="2880"/>
                    <a:pt x="2882" y="1115"/>
                    <a:pt x="5052" y="1115"/>
                  </a:cubicBezTo>
                  <a:close/>
                  <a:moveTo>
                    <a:pt x="5054" y="0"/>
                  </a:moveTo>
                  <a:cubicBezTo>
                    <a:pt x="2268" y="0"/>
                    <a:pt x="2" y="2266"/>
                    <a:pt x="2" y="5052"/>
                  </a:cubicBezTo>
                  <a:lnTo>
                    <a:pt x="1" y="5052"/>
                  </a:lnTo>
                  <a:cubicBezTo>
                    <a:pt x="1" y="7837"/>
                    <a:pt x="2268" y="10103"/>
                    <a:pt x="5052" y="10103"/>
                  </a:cubicBezTo>
                  <a:cubicBezTo>
                    <a:pt x="7838" y="10103"/>
                    <a:pt x="10105" y="7837"/>
                    <a:pt x="10105" y="5052"/>
                  </a:cubicBezTo>
                  <a:cubicBezTo>
                    <a:pt x="10105" y="2266"/>
                    <a:pt x="7839" y="0"/>
                    <a:pt x="50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10495;p25">
              <a:extLst>
                <a:ext uri="{FF2B5EF4-FFF2-40B4-BE49-F238E27FC236}">
                  <a16:creationId xmlns:a16="http://schemas.microsoft.com/office/drawing/2014/main" id="{2C3C8879-25E7-78C0-2CB8-AEAD8F66B804}"/>
                </a:ext>
              </a:extLst>
            </p:cNvPr>
            <p:cNvSpPr/>
            <p:nvPr/>
          </p:nvSpPr>
          <p:spPr>
            <a:xfrm>
              <a:off x="5044497" y="2523057"/>
              <a:ext cx="387698" cy="383306"/>
            </a:xfrm>
            <a:custGeom>
              <a:avLst/>
              <a:gdLst/>
              <a:ahLst/>
              <a:cxnLst/>
              <a:rect l="l" t="t" r="r" b="b"/>
              <a:pathLst>
                <a:path w="19243" h="19025" extrusionOk="0">
                  <a:moveTo>
                    <a:pt x="11944" y="1117"/>
                  </a:moveTo>
                  <a:cubicBezTo>
                    <a:pt x="15352" y="1117"/>
                    <a:pt x="18128" y="3891"/>
                    <a:pt x="18128" y="7300"/>
                  </a:cubicBezTo>
                  <a:cubicBezTo>
                    <a:pt x="18128" y="10710"/>
                    <a:pt x="15352" y="13484"/>
                    <a:pt x="11944" y="13484"/>
                  </a:cubicBezTo>
                  <a:cubicBezTo>
                    <a:pt x="8533" y="13484"/>
                    <a:pt x="5759" y="10709"/>
                    <a:pt x="5759" y="7300"/>
                  </a:cubicBezTo>
                  <a:cubicBezTo>
                    <a:pt x="5759" y="3891"/>
                    <a:pt x="8533" y="1117"/>
                    <a:pt x="11944" y="1117"/>
                  </a:cubicBezTo>
                  <a:close/>
                  <a:moveTo>
                    <a:pt x="6048" y="11599"/>
                  </a:moveTo>
                  <a:cubicBezTo>
                    <a:pt x="6495" y="12209"/>
                    <a:pt x="7033" y="12747"/>
                    <a:pt x="7644" y="13194"/>
                  </a:cubicBezTo>
                  <a:lnTo>
                    <a:pt x="6184" y="14654"/>
                  </a:lnTo>
                  <a:lnTo>
                    <a:pt x="4589" y="13058"/>
                  </a:lnTo>
                  <a:lnTo>
                    <a:pt x="6048" y="11599"/>
                  </a:lnTo>
                  <a:close/>
                  <a:moveTo>
                    <a:pt x="3800" y="13847"/>
                  </a:moveTo>
                  <a:lnTo>
                    <a:pt x="5396" y="15442"/>
                  </a:lnTo>
                  <a:lnTo>
                    <a:pt x="3257" y="17579"/>
                  </a:lnTo>
                  <a:cubicBezTo>
                    <a:pt x="3036" y="17804"/>
                    <a:pt x="2744" y="17917"/>
                    <a:pt x="2452" y="17917"/>
                  </a:cubicBezTo>
                  <a:cubicBezTo>
                    <a:pt x="2163" y="17917"/>
                    <a:pt x="1874" y="17807"/>
                    <a:pt x="1654" y="17586"/>
                  </a:cubicBezTo>
                  <a:cubicBezTo>
                    <a:pt x="1210" y="17144"/>
                    <a:pt x="1214" y="16422"/>
                    <a:pt x="1663" y="15984"/>
                  </a:cubicBezTo>
                  <a:lnTo>
                    <a:pt x="3800" y="13847"/>
                  </a:lnTo>
                  <a:close/>
                  <a:moveTo>
                    <a:pt x="11944" y="0"/>
                  </a:moveTo>
                  <a:cubicBezTo>
                    <a:pt x="7919" y="0"/>
                    <a:pt x="4644" y="3273"/>
                    <a:pt x="4644" y="7298"/>
                  </a:cubicBezTo>
                  <a:cubicBezTo>
                    <a:pt x="4643" y="8455"/>
                    <a:pt x="4918" y="9595"/>
                    <a:pt x="5447" y="10623"/>
                  </a:cubicBezTo>
                  <a:lnTo>
                    <a:pt x="875" y="15196"/>
                  </a:lnTo>
                  <a:cubicBezTo>
                    <a:pt x="1" y="16072"/>
                    <a:pt x="1" y="17491"/>
                    <a:pt x="875" y="18368"/>
                  </a:cubicBezTo>
                  <a:lnTo>
                    <a:pt x="874" y="18368"/>
                  </a:lnTo>
                  <a:cubicBezTo>
                    <a:pt x="1312" y="18806"/>
                    <a:pt x="1886" y="19025"/>
                    <a:pt x="2460" y="19025"/>
                  </a:cubicBezTo>
                  <a:cubicBezTo>
                    <a:pt x="3034" y="19025"/>
                    <a:pt x="3609" y="18806"/>
                    <a:pt x="4047" y="18368"/>
                  </a:cubicBezTo>
                  <a:lnTo>
                    <a:pt x="8618" y="13796"/>
                  </a:lnTo>
                  <a:cubicBezTo>
                    <a:pt x="9644" y="14324"/>
                    <a:pt x="10781" y="14599"/>
                    <a:pt x="11934" y="14599"/>
                  </a:cubicBezTo>
                  <a:cubicBezTo>
                    <a:pt x="11937" y="14599"/>
                    <a:pt x="11940" y="14599"/>
                    <a:pt x="11944" y="14599"/>
                  </a:cubicBezTo>
                  <a:cubicBezTo>
                    <a:pt x="15968" y="14599"/>
                    <a:pt x="19243" y="11324"/>
                    <a:pt x="19243" y="7300"/>
                  </a:cubicBezTo>
                  <a:cubicBezTo>
                    <a:pt x="19243" y="3275"/>
                    <a:pt x="15968" y="0"/>
                    <a:pt x="119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6322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51E7BB40-F2F6-45A8-8DCB-F145F4A18596}"/>
              </a:ext>
            </a:extLst>
          </p:cNvPr>
          <p:cNvSpPr/>
          <p:nvPr/>
        </p:nvSpPr>
        <p:spPr>
          <a:xfrm>
            <a:off x="3869343" y="1446612"/>
            <a:ext cx="1405314" cy="9201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2838951"/>
            <a:ext cx="7696200" cy="648552"/>
          </a:xfrm>
        </p:spPr>
        <p:txBody>
          <a:bodyPr/>
          <a:lstStyle/>
          <a:p>
            <a:r>
              <a:rPr lang="es-ES" sz="6000">
                <a:latin typeface="VT323" panose="00000509000000000000" pitchFamily="49" charset="0"/>
              </a:rPr>
              <a:t>Introduzione</a:t>
            </a:r>
            <a:endParaRPr lang="en-US" sz="6000">
              <a:latin typeface="VT323" panose="00000509000000000000" pitchFamily="49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B961B-AA6F-44A9-9907-E12FC2E32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1072" y="3422602"/>
            <a:ext cx="7696200" cy="273224"/>
          </a:xfrm>
        </p:spPr>
        <p:txBody>
          <a:bodyPr/>
          <a:lstStyle/>
          <a:p>
            <a:r>
              <a:rPr lang="en-US" sz="1800">
                <a:latin typeface="VT323" panose="00000509000000000000" pitchFamily="49" charset="0"/>
              </a:rPr>
              <a:t>Level 06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39183" y="1575249"/>
            <a:ext cx="1465634" cy="729300"/>
          </a:xfrm>
        </p:spPr>
        <p:txBody>
          <a:bodyPr/>
          <a:lstStyle/>
          <a:p>
            <a:r>
              <a:rPr lang="es-ES">
                <a:latin typeface="VT323" panose="00000509000000000000" pitchFamily="49" charset="0"/>
              </a:rPr>
              <a:t>01</a:t>
            </a:r>
            <a:endParaRPr lang="en-US">
              <a:latin typeface="VT323" panose="00000509000000000000" pitchFamily="49" charset="0"/>
            </a:endParaRPr>
          </a:p>
        </p:txBody>
      </p:sp>
      <p:pic>
        <p:nvPicPr>
          <p:cNvPr id="9" name="Imagen 8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639DCCA2-9858-4220-B31D-CCCEAA4F2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14713"/>
            <a:ext cx="1340903" cy="315348"/>
          </a:xfrm>
          <a:prstGeom prst="rect">
            <a:avLst/>
          </a:prstGeom>
        </p:spPr>
      </p:pic>
      <p:pic>
        <p:nvPicPr>
          <p:cNvPr id="10" name="Imagen 9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905A640D-9BD3-440D-A713-8DF613A13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5863460" y="152670"/>
            <a:ext cx="1413641" cy="2201746"/>
          </a:xfrm>
          <a:prstGeom prst="rect">
            <a:avLst/>
          </a:prstGeom>
        </p:spPr>
      </p:pic>
      <p:pic>
        <p:nvPicPr>
          <p:cNvPr id="33" name="Imagen 32" descr="Forma&#10;&#10;Descripción generada automáticamente">
            <a:extLst>
              <a:ext uri="{FF2B5EF4-FFF2-40B4-BE49-F238E27FC236}">
                <a16:creationId xmlns:a16="http://schemas.microsoft.com/office/drawing/2014/main" id="{23A1DFB1-DC0E-4133-A6F9-B835A5F72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9584" y="4089675"/>
            <a:ext cx="3322320" cy="880771"/>
          </a:xfrm>
          <a:prstGeom prst="rect">
            <a:avLst/>
          </a:prstGeom>
        </p:spPr>
      </p:pic>
      <p:pic>
        <p:nvPicPr>
          <p:cNvPr id="34" name="Imagen 33" descr="Forma&#10;&#10;Descripción generada automáticamente">
            <a:extLst>
              <a:ext uri="{FF2B5EF4-FFF2-40B4-BE49-F238E27FC236}">
                <a16:creationId xmlns:a16="http://schemas.microsoft.com/office/drawing/2014/main" id="{638A0E52-DE28-4E11-BDA6-D92E55520D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73435" y="956462"/>
            <a:ext cx="3322320" cy="88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4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A8BC9-3B11-773D-6075-EB7F2138D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2DE3B6-7ECB-B083-C766-3494B5D89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128" y="421095"/>
            <a:ext cx="7696200" cy="715566"/>
          </a:xfrm>
        </p:spPr>
        <p:txBody>
          <a:bodyPr>
            <a:noAutofit/>
          </a:bodyPr>
          <a:lstStyle/>
          <a:p>
            <a:r>
              <a:rPr lang="it-IT" sz="4400">
                <a:latin typeface="VT323" panose="00000509000000000000" pitchFamily="49" charset="0"/>
              </a:rPr>
              <a:t>/</a:t>
            </a:r>
            <a:r>
              <a:rPr lang="it-IT" sz="4400" err="1">
                <a:latin typeface="VT323" panose="00000509000000000000" pitchFamily="49" charset="0"/>
              </a:rPr>
              <a:t>etc</a:t>
            </a:r>
            <a:r>
              <a:rPr lang="it-IT" sz="4400">
                <a:latin typeface="VT323" panose="00000509000000000000" pitchFamily="49" charset="0"/>
              </a:rPr>
              <a:t>/</a:t>
            </a:r>
            <a:r>
              <a:rPr lang="it-IT" sz="4400" err="1">
                <a:latin typeface="VT323" panose="00000509000000000000" pitchFamily="49" charset="0"/>
              </a:rPr>
              <a:t>passwd</a:t>
            </a:r>
            <a:endParaRPr lang="it-IT" sz="4400">
              <a:latin typeface="VT323" panose="00000509000000000000" pitchFamily="49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7371DB1-115B-EEA6-E6ED-E2B449F6D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897" y="1369219"/>
            <a:ext cx="8773510" cy="3221831"/>
          </a:xfrm>
        </p:spPr>
        <p:txBody>
          <a:bodyPr/>
          <a:lstStyle/>
          <a:p>
            <a:endParaRPr lang="it-IT" sz="2000">
              <a:latin typeface="VT323" panose="00000509000000000000" pitchFamily="49" charset="0"/>
            </a:endParaRPr>
          </a:p>
          <a:p>
            <a:endParaRPr lang="it-IT" sz="2000">
              <a:latin typeface="VT323" panose="00000509000000000000" pitchFamily="49" charset="0"/>
            </a:endParaRPr>
          </a:p>
          <a:p>
            <a:endParaRPr lang="it-IT"/>
          </a:p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C5B8449-7891-895D-6AAD-9EAE6CB83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80" y="2508688"/>
            <a:ext cx="7504386" cy="3487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bg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C40B719-D6AB-52AE-152D-7312D4A7FA6A}"/>
              </a:ext>
            </a:extLst>
          </p:cNvPr>
          <p:cNvSpPr txBox="1"/>
          <p:nvPr/>
        </p:nvSpPr>
        <p:spPr>
          <a:xfrm>
            <a:off x="640474" y="1588318"/>
            <a:ext cx="1552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VT323" panose="00000509000000000000" pitchFamily="49" charset="0"/>
              </a:rPr>
              <a:t>Nome utente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4FF056CF-590E-8BB5-D10D-7FAFA8AC8FD7}"/>
              </a:ext>
            </a:extLst>
          </p:cNvPr>
          <p:cNvCxnSpPr>
            <a:cxnSpLocks/>
          </p:cNvCxnSpPr>
          <p:nvPr/>
        </p:nvCxnSpPr>
        <p:spPr>
          <a:xfrm>
            <a:off x="1444228" y="1982391"/>
            <a:ext cx="0" cy="526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6F5A3E2-E009-23F3-0250-9417BB6D63C9}"/>
              </a:ext>
            </a:extLst>
          </p:cNvPr>
          <p:cNvSpPr txBox="1"/>
          <p:nvPr/>
        </p:nvSpPr>
        <p:spPr>
          <a:xfrm>
            <a:off x="1846083" y="3431884"/>
            <a:ext cx="229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VT323" panose="00000509000000000000" pitchFamily="49" charset="0"/>
              </a:rPr>
              <a:t>Hash della password</a:t>
            </a:r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B78E352D-756F-BAAB-F1D1-433ECAA79EE6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2993025" y="2879737"/>
            <a:ext cx="0" cy="552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248F49A-ECEE-30FF-788F-74D06BE1E4EC}"/>
              </a:ext>
            </a:extLst>
          </p:cNvPr>
          <p:cNvSpPr txBox="1"/>
          <p:nvPr/>
        </p:nvSpPr>
        <p:spPr>
          <a:xfrm>
            <a:off x="3841959" y="1789600"/>
            <a:ext cx="705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VT323" panose="00000509000000000000" pitchFamily="49" charset="0"/>
              </a:rPr>
              <a:t>UID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C8BD3907-8762-8506-8E5D-48295A074CA7}"/>
              </a:ext>
            </a:extLst>
          </p:cNvPr>
          <p:cNvCxnSpPr>
            <a:cxnSpLocks/>
          </p:cNvCxnSpPr>
          <p:nvPr/>
        </p:nvCxnSpPr>
        <p:spPr>
          <a:xfrm>
            <a:off x="4174046" y="2116822"/>
            <a:ext cx="0" cy="378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1D87FE4-83D7-C390-095F-D2F90A502823}"/>
              </a:ext>
            </a:extLst>
          </p:cNvPr>
          <p:cNvSpPr txBox="1"/>
          <p:nvPr/>
        </p:nvSpPr>
        <p:spPr>
          <a:xfrm>
            <a:off x="4588694" y="1784873"/>
            <a:ext cx="465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VT323" panose="00000509000000000000" pitchFamily="49" charset="0"/>
              </a:rPr>
              <a:t>GID</a:t>
            </a:r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EE6D5E3D-5F59-46F7-7F61-01A7E3EB6E47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4821236" y="2154205"/>
            <a:ext cx="0" cy="357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32919D8-577F-E4F9-EE67-550C4691C7CF}"/>
              </a:ext>
            </a:extLst>
          </p:cNvPr>
          <p:cNvSpPr txBox="1"/>
          <p:nvPr/>
        </p:nvSpPr>
        <p:spPr>
          <a:xfrm>
            <a:off x="4292160" y="3297430"/>
            <a:ext cx="1891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err="1">
                <a:solidFill>
                  <a:schemeClr val="bg1"/>
                </a:solidFill>
                <a:latin typeface="VT323" panose="00000509000000000000" pitchFamily="49" charset="0"/>
              </a:rPr>
              <a:t>Comment</a:t>
            </a:r>
            <a:r>
              <a:rPr lang="it-IT">
                <a:solidFill>
                  <a:schemeClr val="bg1"/>
                </a:solidFill>
                <a:latin typeface="VT323" panose="00000509000000000000" pitchFamily="49" charset="0"/>
              </a:rPr>
              <a:t> field (vuoto)</a:t>
            </a:r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9DAEEC38-00FD-9ABA-3B05-99901586CED1}"/>
              </a:ext>
            </a:extLst>
          </p:cNvPr>
          <p:cNvCxnSpPr>
            <a:cxnSpLocks/>
          </p:cNvCxnSpPr>
          <p:nvPr/>
        </p:nvCxnSpPr>
        <p:spPr>
          <a:xfrm>
            <a:off x="5177497" y="2857480"/>
            <a:ext cx="0" cy="511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E8A524D6-9EF9-2F4D-D86D-9B231EEFC1E6}"/>
              </a:ext>
            </a:extLst>
          </p:cNvPr>
          <p:cNvSpPr txBox="1"/>
          <p:nvPr/>
        </p:nvSpPr>
        <p:spPr>
          <a:xfrm>
            <a:off x="5368778" y="1699406"/>
            <a:ext cx="2254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VT323" panose="00000509000000000000" pitchFamily="49" charset="0"/>
              </a:rPr>
              <a:t>Home directory </a:t>
            </a:r>
            <a:r>
              <a:rPr lang="it-IT" err="1">
                <a:solidFill>
                  <a:schemeClr val="bg1"/>
                </a:solidFill>
                <a:latin typeface="VT323" panose="00000509000000000000" pitchFamily="49" charset="0"/>
              </a:rPr>
              <a:t>path</a:t>
            </a:r>
            <a:endParaRPr lang="it-IT">
              <a:solidFill>
                <a:schemeClr val="bg1"/>
              </a:solidFill>
              <a:latin typeface="VT323" panose="00000509000000000000" pitchFamily="49" charset="0"/>
            </a:endParaRPr>
          </a:p>
        </p:txBody>
      </p: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F82E0C5D-F400-EE76-4519-E188F06FB1E2}"/>
              </a:ext>
            </a:extLst>
          </p:cNvPr>
          <p:cNvCxnSpPr>
            <a:cxnSpLocks/>
          </p:cNvCxnSpPr>
          <p:nvPr/>
        </p:nvCxnSpPr>
        <p:spPr>
          <a:xfrm>
            <a:off x="6463864" y="2063337"/>
            <a:ext cx="0" cy="432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90834697-9EA6-CC0A-DD25-234EA83A5A9C}"/>
              </a:ext>
            </a:extLst>
          </p:cNvPr>
          <p:cNvSpPr txBox="1"/>
          <p:nvPr/>
        </p:nvSpPr>
        <p:spPr>
          <a:xfrm flipH="1">
            <a:off x="6767352" y="3265895"/>
            <a:ext cx="2140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VT323" panose="00000509000000000000" pitchFamily="49" charset="0"/>
              </a:rPr>
              <a:t>Shell utilizzata</a:t>
            </a:r>
          </a:p>
        </p:txBody>
      </p: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B1C5FB27-F563-8A99-B1A7-C1295691B099}"/>
              </a:ext>
            </a:extLst>
          </p:cNvPr>
          <p:cNvCxnSpPr>
            <a:cxnSpLocks/>
          </p:cNvCxnSpPr>
          <p:nvPr/>
        </p:nvCxnSpPr>
        <p:spPr>
          <a:xfrm>
            <a:off x="7741814" y="2879737"/>
            <a:ext cx="0" cy="4890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709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7D77B4D-95E5-FE21-4B30-E754AE3E2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697" y="417940"/>
            <a:ext cx="7309992" cy="655523"/>
          </a:xfrm>
        </p:spPr>
        <p:txBody>
          <a:bodyPr/>
          <a:lstStyle/>
          <a:p>
            <a:pPr algn="ctr"/>
            <a:r>
              <a:rPr lang="it-IT" sz="4400">
                <a:latin typeface="VT323" panose="00000509000000000000" pitchFamily="49" charset="0"/>
              </a:rPr>
              <a:t>John The Ripper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2966C0B-EE9F-7EDC-2545-5AD9467F4B56}"/>
              </a:ext>
            </a:extLst>
          </p:cNvPr>
          <p:cNvSpPr txBox="1"/>
          <p:nvPr/>
        </p:nvSpPr>
        <p:spPr>
          <a:xfrm>
            <a:off x="714657" y="1201858"/>
            <a:ext cx="778464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bg1"/>
                </a:solidFill>
                <a:latin typeface="VT323" panose="00000509000000000000" pitchFamily="49" charset="0"/>
              </a:rPr>
              <a:t>In Kali Linux è incluso di default un software chiamato </a:t>
            </a:r>
            <a:r>
              <a:rPr lang="it-IT" sz="2400" b="1" dirty="0">
                <a:solidFill>
                  <a:schemeClr val="tx2"/>
                </a:solidFill>
                <a:latin typeface="VT323" panose="00000509000000000000" pitchFamily="49" charset="0"/>
              </a:rPr>
              <a:t>John the Ripper</a:t>
            </a:r>
            <a:r>
              <a:rPr lang="it-IT" sz="2400" b="1" dirty="0">
                <a:solidFill>
                  <a:schemeClr val="bg1"/>
                </a:solidFill>
                <a:latin typeface="VT323" panose="00000509000000000000" pitchFamily="49" charset="0"/>
              </a:rPr>
              <a:t>, </a:t>
            </a:r>
            <a:r>
              <a:rPr lang="it-IT" sz="2400" dirty="0">
                <a:solidFill>
                  <a:schemeClr val="bg1"/>
                </a:solidFill>
                <a:latin typeface="VT323" panose="00000509000000000000" pitchFamily="49" charset="0"/>
              </a:rPr>
              <a:t>progettato per il </a:t>
            </a:r>
            <a:r>
              <a:rPr lang="it-IT" sz="2400" b="1" dirty="0">
                <a:solidFill>
                  <a:schemeClr val="bg1"/>
                </a:solidFill>
                <a:latin typeface="VT323" panose="00000509000000000000" pitchFamily="49" charset="0"/>
              </a:rPr>
              <a:t>cracking delle password</a:t>
            </a:r>
            <a:r>
              <a:rPr lang="it-IT" sz="2400" dirty="0">
                <a:solidFill>
                  <a:schemeClr val="bg1"/>
                </a:solidFill>
                <a:latin typeface="VT323" panose="00000509000000000000" pitchFamily="49" charset="0"/>
              </a:rPr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chemeClr val="bg1"/>
                </a:solidFill>
                <a:latin typeface="VT323" panose="00000509000000000000" pitchFamily="49" charset="0"/>
              </a:rPr>
              <a:t>supporta molteplici algoritmi di </a:t>
            </a:r>
            <a:r>
              <a:rPr lang="it-IT" sz="2400" dirty="0" err="1">
                <a:solidFill>
                  <a:schemeClr val="bg1"/>
                </a:solidFill>
                <a:latin typeface="VT323" panose="00000509000000000000" pitchFamily="49" charset="0"/>
              </a:rPr>
              <a:t>hashing</a:t>
            </a:r>
            <a:r>
              <a:rPr lang="it-IT" sz="2400" dirty="0">
                <a:solidFill>
                  <a:schemeClr val="bg1"/>
                </a:solidFill>
                <a:latin typeface="VT323" panose="00000509000000000000" pitchFamily="49" charset="0"/>
              </a:rPr>
              <a:t>: DES, MD5, SHA, </a:t>
            </a:r>
            <a:r>
              <a:rPr lang="it-IT" sz="2400" dirty="0" err="1">
                <a:solidFill>
                  <a:schemeClr val="bg1"/>
                </a:solidFill>
                <a:latin typeface="VT323" panose="00000509000000000000" pitchFamily="49" charset="0"/>
              </a:rPr>
              <a:t>bcrypt</a:t>
            </a:r>
            <a:r>
              <a:rPr lang="it-IT" sz="2400" dirty="0">
                <a:solidFill>
                  <a:schemeClr val="bg1"/>
                </a:solidFill>
                <a:latin typeface="VT323" panose="00000509000000000000" pitchFamily="49" charset="0"/>
              </a:rPr>
              <a:t>, ecc.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chemeClr val="bg1"/>
                </a:solidFill>
                <a:latin typeface="VT323" panose="00000509000000000000" pitchFamily="49" charset="0"/>
              </a:rPr>
              <a:t>supporta diverse tecniche di rottura delle password…</a:t>
            </a:r>
          </a:p>
        </p:txBody>
      </p:sp>
      <p:pic>
        <p:nvPicPr>
          <p:cNvPr id="2" name="Picture 4" descr="More on tuning John the Ripper | Pen Test Partners">
            <a:extLst>
              <a:ext uri="{FF2B5EF4-FFF2-40B4-BE49-F238E27FC236}">
                <a16:creationId xmlns:a16="http://schemas.microsoft.com/office/drawing/2014/main" id="{8214DCCC-2165-A287-AC77-634128FC6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670" y="3410623"/>
            <a:ext cx="1467882" cy="1467882"/>
          </a:xfrm>
          <a:prstGeom prst="rect">
            <a:avLst/>
          </a:prstGeom>
          <a:noFill/>
          <a:effectLst>
            <a:glow rad="127000">
              <a:srgbClr val="1FD81A"/>
            </a:glow>
          </a:effectLst>
        </p:spPr>
      </p:pic>
    </p:spTree>
    <p:extLst>
      <p:ext uri="{BB962C8B-B14F-4D97-AF65-F5344CB8AC3E}">
        <p14:creationId xmlns:p14="http://schemas.microsoft.com/office/powerpoint/2010/main" val="31055350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C13E3-1D74-6829-BAA3-E7E39FADF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3E1EE3F-900D-D0D1-F22B-4EA3F9913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697" y="417940"/>
            <a:ext cx="7309992" cy="655523"/>
          </a:xfrm>
        </p:spPr>
        <p:txBody>
          <a:bodyPr/>
          <a:lstStyle/>
          <a:p>
            <a:pPr algn="ctr"/>
            <a:r>
              <a:rPr lang="it-IT" sz="4400" dirty="0" err="1">
                <a:latin typeface="VT323" panose="00000509000000000000" pitchFamily="49" charset="0"/>
              </a:rPr>
              <a:t>Wordlist</a:t>
            </a:r>
            <a:r>
              <a:rPr lang="it-IT" sz="4400" dirty="0">
                <a:latin typeface="VT323" panose="00000509000000000000" pitchFamily="49" charset="0"/>
              </a:rPr>
              <a:t> </a:t>
            </a:r>
            <a:r>
              <a:rPr lang="it-IT" sz="4400" dirty="0" err="1">
                <a:latin typeface="VT323" panose="00000509000000000000" pitchFamily="49" charset="0"/>
              </a:rPr>
              <a:t>attack</a:t>
            </a:r>
            <a:endParaRPr lang="it-IT" sz="4400" dirty="0">
              <a:latin typeface="VT323" panose="00000509000000000000" pitchFamily="49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30116E6-8D67-747A-0508-A44E3E6C377D}"/>
              </a:ext>
            </a:extLst>
          </p:cNvPr>
          <p:cNvSpPr txBox="1"/>
          <p:nvPr/>
        </p:nvSpPr>
        <p:spPr>
          <a:xfrm>
            <a:off x="714657" y="1201858"/>
            <a:ext cx="77846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chemeClr val="bg1"/>
                </a:solidFill>
                <a:latin typeface="VT323" panose="00000509000000000000" pitchFamily="49" charset="0"/>
              </a:rPr>
              <a:t>provare una lista di parole predefinite come possibili password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chemeClr val="bg1"/>
                </a:solidFill>
                <a:latin typeface="VT323" panose="00000509000000000000" pitchFamily="49" charset="0"/>
              </a:rPr>
              <a:t>Veloce ed efficace contro password comuni o deboli</a:t>
            </a:r>
          </a:p>
        </p:txBody>
      </p:sp>
      <p:pic>
        <p:nvPicPr>
          <p:cNvPr id="2" name="Picture 4" descr="More on tuning John the Ripper | Pen Test Partners">
            <a:extLst>
              <a:ext uri="{FF2B5EF4-FFF2-40B4-BE49-F238E27FC236}">
                <a16:creationId xmlns:a16="http://schemas.microsoft.com/office/drawing/2014/main" id="{467EB0B1-CF93-3012-30A1-3B2C5971D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670" y="3410623"/>
            <a:ext cx="1467882" cy="1467882"/>
          </a:xfrm>
          <a:prstGeom prst="rect">
            <a:avLst/>
          </a:prstGeom>
          <a:noFill/>
          <a:effectLst>
            <a:glow rad="127000">
              <a:srgbClr val="1FD81A"/>
            </a:glow>
          </a:effectLst>
        </p:spPr>
      </p:pic>
    </p:spTree>
    <p:extLst>
      <p:ext uri="{BB962C8B-B14F-4D97-AF65-F5344CB8AC3E}">
        <p14:creationId xmlns:p14="http://schemas.microsoft.com/office/powerpoint/2010/main" val="41809552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C13E3-1D74-6829-BAA3-E7E39FADF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3E1EE3F-900D-D0D1-F22B-4EA3F9913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697" y="417940"/>
            <a:ext cx="7309992" cy="655523"/>
          </a:xfrm>
        </p:spPr>
        <p:txBody>
          <a:bodyPr/>
          <a:lstStyle/>
          <a:p>
            <a:pPr algn="ctr"/>
            <a:r>
              <a:rPr lang="it-IT" sz="4400" dirty="0">
                <a:latin typeface="VT323" panose="00000509000000000000" pitchFamily="49" charset="0"/>
              </a:rPr>
              <a:t>Brute-force </a:t>
            </a:r>
            <a:r>
              <a:rPr lang="it-IT" sz="4400" dirty="0" err="1">
                <a:latin typeface="VT323" panose="00000509000000000000" pitchFamily="49" charset="0"/>
              </a:rPr>
              <a:t>attack</a:t>
            </a:r>
            <a:endParaRPr lang="it-IT" sz="4400" dirty="0">
              <a:latin typeface="VT323" panose="00000509000000000000" pitchFamily="49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30116E6-8D67-747A-0508-A44E3E6C377D}"/>
              </a:ext>
            </a:extLst>
          </p:cNvPr>
          <p:cNvSpPr txBox="1"/>
          <p:nvPr/>
        </p:nvSpPr>
        <p:spPr>
          <a:xfrm>
            <a:off x="714657" y="1201858"/>
            <a:ext cx="778464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chemeClr val="bg1"/>
                </a:solidFill>
                <a:latin typeface="VT323" panose="00000509000000000000" pitchFamily="49" charset="0"/>
              </a:rPr>
              <a:t>Prova tutte le combinazioni di possibili caratteri fino a trovare la password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chemeClr val="bg1"/>
                </a:solidFill>
                <a:latin typeface="VT323" panose="00000509000000000000" pitchFamily="49" charset="0"/>
              </a:rPr>
              <a:t>Estremamente lento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chemeClr val="bg1"/>
                </a:solidFill>
                <a:latin typeface="VT323" panose="00000509000000000000" pitchFamily="49" charset="0"/>
              </a:rPr>
              <a:t>Utile se si conosce la lunghezza della password</a:t>
            </a:r>
          </a:p>
        </p:txBody>
      </p:sp>
      <p:pic>
        <p:nvPicPr>
          <p:cNvPr id="2" name="Picture 4" descr="More on tuning John the Ripper | Pen Test Partners">
            <a:extLst>
              <a:ext uri="{FF2B5EF4-FFF2-40B4-BE49-F238E27FC236}">
                <a16:creationId xmlns:a16="http://schemas.microsoft.com/office/drawing/2014/main" id="{467EB0B1-CF93-3012-30A1-3B2C5971D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670" y="3410623"/>
            <a:ext cx="1467882" cy="1467882"/>
          </a:xfrm>
          <a:prstGeom prst="rect">
            <a:avLst/>
          </a:prstGeom>
          <a:noFill/>
          <a:effectLst>
            <a:glow rad="127000">
              <a:srgbClr val="1FD81A"/>
            </a:glow>
          </a:effectLst>
        </p:spPr>
      </p:pic>
    </p:spTree>
    <p:extLst>
      <p:ext uri="{BB962C8B-B14F-4D97-AF65-F5344CB8AC3E}">
        <p14:creationId xmlns:p14="http://schemas.microsoft.com/office/powerpoint/2010/main" val="21823190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47807-B3AE-7A54-C005-5EB681266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30CBCE-306A-2877-37A7-3C92D61FB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697" y="417940"/>
            <a:ext cx="7309992" cy="655523"/>
          </a:xfrm>
        </p:spPr>
        <p:txBody>
          <a:bodyPr/>
          <a:lstStyle/>
          <a:p>
            <a:pPr algn="ctr"/>
            <a:r>
              <a:rPr lang="it-IT" sz="4400" err="1">
                <a:latin typeface="VT323" panose="00000509000000000000" pitchFamily="49" charset="0"/>
              </a:rPr>
              <a:t>Wordlist</a:t>
            </a:r>
            <a:r>
              <a:rPr lang="it-IT" sz="4400">
                <a:latin typeface="VT323" panose="00000509000000000000" pitchFamily="49" charset="0"/>
              </a:rPr>
              <a:t> </a:t>
            </a:r>
            <a:r>
              <a:rPr lang="it-IT" sz="4400" err="1">
                <a:latin typeface="VT323" panose="00000509000000000000" pitchFamily="49" charset="0"/>
              </a:rPr>
              <a:t>attack</a:t>
            </a:r>
            <a:endParaRPr lang="it-IT" sz="4400">
              <a:latin typeface="VT323" panose="00000509000000000000" pitchFamily="49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C3F5A68-1CF5-CFE5-3A78-550080270D67}"/>
              </a:ext>
            </a:extLst>
          </p:cNvPr>
          <p:cNvSpPr txBox="1"/>
          <p:nvPr/>
        </p:nvSpPr>
        <p:spPr>
          <a:xfrm>
            <a:off x="714657" y="1201858"/>
            <a:ext cx="77846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chemeClr val="bg1"/>
                </a:solidFill>
                <a:latin typeface="VT323" panose="00000509000000000000" pitchFamily="49" charset="0"/>
              </a:rPr>
              <a:t>JTR ha una </a:t>
            </a:r>
            <a:r>
              <a:rPr lang="it-IT" sz="2400" dirty="0" err="1">
                <a:solidFill>
                  <a:schemeClr val="bg1"/>
                </a:solidFill>
                <a:latin typeface="VT323" panose="00000509000000000000" pitchFamily="49" charset="0"/>
              </a:rPr>
              <a:t>wordlist</a:t>
            </a:r>
            <a:r>
              <a:rPr lang="it-IT" sz="2400" dirty="0">
                <a:solidFill>
                  <a:schemeClr val="bg1"/>
                </a:solidFill>
                <a:latin typeface="VT323" panose="00000509000000000000" pitchFamily="49" charset="0"/>
              </a:rPr>
              <a:t> di default </a:t>
            </a:r>
            <a:r>
              <a:rPr lang="it-IT" sz="2400" dirty="0" err="1">
                <a:solidFill>
                  <a:schemeClr val="tx2"/>
                </a:solidFill>
                <a:latin typeface="VT323" panose="00000509000000000000" pitchFamily="49" charset="0"/>
              </a:rPr>
              <a:t>password.lst</a:t>
            </a:r>
            <a:endParaRPr lang="it-IT" sz="2400" dirty="0">
              <a:solidFill>
                <a:schemeClr val="tx2"/>
              </a:solidFill>
              <a:latin typeface="VT323" panose="00000509000000000000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chemeClr val="bg1"/>
                </a:solidFill>
                <a:latin typeface="VT323" panose="00000509000000000000" pitchFamily="49" charset="0"/>
              </a:rPr>
              <a:t>Centinaia di parole semplici e frequenti utilizzate come password</a:t>
            </a:r>
          </a:p>
        </p:txBody>
      </p:sp>
      <p:pic>
        <p:nvPicPr>
          <p:cNvPr id="2" name="Picture 4" descr="More on tuning John the Ripper | Pen Test Partners">
            <a:extLst>
              <a:ext uri="{FF2B5EF4-FFF2-40B4-BE49-F238E27FC236}">
                <a16:creationId xmlns:a16="http://schemas.microsoft.com/office/drawing/2014/main" id="{4038C430-D3CA-0035-5404-3D1FD4A40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670" y="3410623"/>
            <a:ext cx="1467882" cy="1467882"/>
          </a:xfrm>
          <a:prstGeom prst="rect">
            <a:avLst/>
          </a:prstGeom>
          <a:noFill/>
          <a:effectLst>
            <a:glow rad="127000">
              <a:srgbClr val="1FD81A"/>
            </a:glo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A3B8023-CA74-3567-A161-2E7BD295C9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96" t="1590" r="21071" b="33004"/>
          <a:stretch/>
        </p:blipFill>
        <p:spPr>
          <a:xfrm>
            <a:off x="833882" y="2501853"/>
            <a:ext cx="5330434" cy="237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1751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A3419-C768-A957-E421-721D0A817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B0446FA-B9EC-B23B-4229-590FBC95D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697" y="417940"/>
            <a:ext cx="7309992" cy="655523"/>
          </a:xfrm>
        </p:spPr>
        <p:txBody>
          <a:bodyPr/>
          <a:lstStyle/>
          <a:p>
            <a:pPr algn="ctr"/>
            <a:r>
              <a:rPr lang="it-IT" sz="4400" err="1">
                <a:latin typeface="VT323" panose="00000509000000000000" pitchFamily="49" charset="0"/>
              </a:rPr>
              <a:t>Wordlist</a:t>
            </a:r>
            <a:r>
              <a:rPr lang="it-IT" sz="4400">
                <a:latin typeface="VT323" panose="00000509000000000000" pitchFamily="49" charset="0"/>
              </a:rPr>
              <a:t> </a:t>
            </a:r>
            <a:r>
              <a:rPr lang="it-IT" sz="4400" err="1">
                <a:latin typeface="VT323" panose="00000509000000000000" pitchFamily="49" charset="0"/>
              </a:rPr>
              <a:t>attack</a:t>
            </a:r>
            <a:endParaRPr lang="it-IT" sz="4400">
              <a:latin typeface="VT323" panose="00000509000000000000" pitchFamily="49" charset="0"/>
            </a:endParaRPr>
          </a:p>
        </p:txBody>
      </p:sp>
      <p:pic>
        <p:nvPicPr>
          <p:cNvPr id="2" name="Picture 4" descr="More on tuning John the Ripper | Pen Test Partners">
            <a:extLst>
              <a:ext uri="{FF2B5EF4-FFF2-40B4-BE49-F238E27FC236}">
                <a16:creationId xmlns:a16="http://schemas.microsoft.com/office/drawing/2014/main" id="{074854CC-192F-84C2-90E9-DA90FA62D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670" y="3410623"/>
            <a:ext cx="1467882" cy="1467882"/>
          </a:xfrm>
          <a:prstGeom prst="rect">
            <a:avLst/>
          </a:prstGeom>
          <a:noFill/>
          <a:effectLst>
            <a:glow rad="127000">
              <a:srgbClr val="1FD81A"/>
            </a:glow>
          </a:effec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2B8EDD5-296C-BEC8-7DE1-F0DA5EBD80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45" t="-8626" r="15877" b="4914"/>
          <a:stretch/>
        </p:blipFill>
        <p:spPr>
          <a:xfrm>
            <a:off x="961697" y="1476265"/>
            <a:ext cx="6491452" cy="224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931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80F74E-7640-0BE3-2501-E11A94631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err="1">
                <a:latin typeface="VT323" panose="00000509000000000000" pitchFamily="49" charset="0"/>
              </a:rPr>
              <a:t>Wordlist</a:t>
            </a:r>
            <a:r>
              <a:rPr lang="it-IT" sz="4400">
                <a:latin typeface="VT323" panose="00000509000000000000" pitchFamily="49" charset="0"/>
              </a:rPr>
              <a:t> </a:t>
            </a:r>
            <a:r>
              <a:rPr lang="it-IT" sz="4400" err="1">
                <a:latin typeface="VT323" panose="00000509000000000000" pitchFamily="49" charset="0"/>
              </a:rPr>
              <a:t>attack</a:t>
            </a:r>
            <a:endParaRPr lang="it-IT" sz="4400">
              <a:latin typeface="VT323" panose="00000509000000000000" pitchFamily="49" charset="0"/>
            </a:endParaRP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24ADB6A5-BCD3-2CDA-0997-02477CC56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sz="2400" dirty="0">
              <a:latin typeface="VT323" panose="00000509000000000000" pitchFamily="49" charset="0"/>
            </a:endParaRPr>
          </a:p>
          <a:p>
            <a:r>
              <a:rPr lang="it-IT" sz="2400" dirty="0">
                <a:latin typeface="VT323" panose="00000509000000000000" pitchFamily="49" charset="0"/>
              </a:rPr>
              <a:t>Cosa non ha funzionato?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2400" dirty="0">
                <a:latin typeface="VT323" panose="00000509000000000000" pitchFamily="49" charset="0"/>
              </a:rPr>
              <a:t>Abbiamo dato a </a:t>
            </a:r>
            <a:r>
              <a:rPr lang="it-IT" sz="2400" dirty="0">
                <a:solidFill>
                  <a:schemeClr val="tx2"/>
                </a:solidFill>
                <a:latin typeface="VT323" panose="00000509000000000000" pitchFamily="49" charset="0"/>
              </a:rPr>
              <a:t>JTR</a:t>
            </a:r>
            <a:r>
              <a:rPr lang="it-IT" sz="2400" dirty="0">
                <a:latin typeface="VT323" panose="00000509000000000000" pitchFamily="49" charset="0"/>
              </a:rPr>
              <a:t> un file contenente un </a:t>
            </a:r>
            <a:r>
              <a:rPr lang="it-IT" sz="2400" dirty="0" err="1">
                <a:latin typeface="VT323" panose="00000509000000000000" pitchFamily="49" charset="0"/>
              </a:rPr>
              <a:t>hash</a:t>
            </a:r>
            <a:endParaRPr lang="it-IT" sz="2400" dirty="0">
              <a:latin typeface="VT323" panose="00000509000000000000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2400" dirty="0">
                <a:latin typeface="VT323" panose="00000509000000000000" pitchFamily="49" charset="0"/>
              </a:rPr>
              <a:t>Non avendo specificato l’algoritmo di cifratura l’esecuzione fallisce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2400" dirty="0">
                <a:latin typeface="VT323" panose="00000509000000000000" pitchFamily="49" charset="0"/>
              </a:rPr>
              <a:t>Quale algoritmo è stato utilizzato per generare l’</a:t>
            </a:r>
            <a:r>
              <a:rPr lang="it-IT" sz="2400" dirty="0" err="1">
                <a:latin typeface="VT323" panose="00000509000000000000" pitchFamily="49" charset="0"/>
              </a:rPr>
              <a:t>hash</a:t>
            </a:r>
            <a:r>
              <a:rPr lang="it-IT" sz="2400" dirty="0">
                <a:latin typeface="VT323" panose="00000509000000000000" pitchFamily="49" charset="0"/>
              </a:rPr>
              <a:t> della password? </a:t>
            </a:r>
          </a:p>
        </p:txBody>
      </p:sp>
      <p:pic>
        <p:nvPicPr>
          <p:cNvPr id="12" name="Immagine 11" descr="Immagine che contiene Policromia, Elementi grafici, schermata&#10;&#10;Il contenuto generato dall'IA potrebbe non essere corretto.">
            <a:extLst>
              <a:ext uri="{FF2B5EF4-FFF2-40B4-BE49-F238E27FC236}">
                <a16:creationId xmlns:a16="http://schemas.microsoft.com/office/drawing/2014/main" id="{E79686FA-5DF8-13A4-0739-66C50CD8B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934" y="3972141"/>
            <a:ext cx="836615" cy="78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250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05064-E1E1-4535-C885-710B6BA24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13FD4A-ED54-6912-F529-1E376F8E2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848" y="524860"/>
            <a:ext cx="8182303" cy="715566"/>
          </a:xfrm>
        </p:spPr>
        <p:txBody>
          <a:bodyPr>
            <a:noAutofit/>
          </a:bodyPr>
          <a:lstStyle/>
          <a:p>
            <a:r>
              <a:rPr lang="it-IT" sz="4400" dirty="0">
                <a:latin typeface="VT323" panose="00000509000000000000" pitchFamily="49" charset="0"/>
              </a:rPr>
              <a:t>man </a:t>
            </a:r>
            <a:r>
              <a:rPr lang="it-IT" sz="4400" dirty="0" err="1">
                <a:latin typeface="VT323" panose="00000509000000000000" pitchFamily="49" charset="0"/>
              </a:rPr>
              <a:t>passwd</a:t>
            </a:r>
            <a:endParaRPr lang="it-IT" sz="4400" dirty="0">
              <a:latin typeface="VT323" panose="00000509000000000000" pitchFamily="49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B777EFB-A8E1-DBC0-DD2F-75B22D76E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369219"/>
            <a:ext cx="7696200" cy="1133557"/>
          </a:xfrm>
          <a:solidFill>
            <a:schemeClr val="tx1"/>
          </a:solidFill>
        </p:spPr>
        <p:txBody>
          <a:bodyPr/>
          <a:lstStyle/>
          <a:p>
            <a:r>
              <a:rPr lang="it-IT" sz="1800" dirty="0">
                <a:latin typeface="VT323" panose="00000509000000000000" pitchFamily="49" charset="0"/>
              </a:rPr>
              <a:t>«La sicurezza di una password dipende dalla forza dell'algoritmo di crittografia e dalla dimensione dello spazio key. </a:t>
            </a:r>
            <a:r>
              <a:rPr lang="it-IT" sz="1800" u="sng" dirty="0">
                <a:latin typeface="VT323" panose="00000509000000000000" pitchFamily="49" charset="0"/>
              </a:rPr>
              <a:t>Il metodo di crittografia legacy UNIX System si basa sull'algoritmo </a:t>
            </a:r>
            <a:r>
              <a:rPr lang="it-IT" sz="1800" u="sng" dirty="0">
                <a:solidFill>
                  <a:schemeClr val="tx2"/>
                </a:solidFill>
                <a:latin typeface="VT323" panose="00000509000000000000" pitchFamily="49" charset="0"/>
              </a:rPr>
              <a:t>NBS DES</a:t>
            </a:r>
            <a:r>
              <a:rPr lang="it-IT" sz="1800" u="sng" dirty="0">
                <a:latin typeface="VT323" panose="00000509000000000000" pitchFamily="49" charset="0"/>
              </a:rPr>
              <a:t>. </a:t>
            </a:r>
            <a:r>
              <a:rPr lang="it-IT" sz="1800" dirty="0">
                <a:latin typeface="VT323" panose="00000509000000000000" pitchFamily="49" charset="0"/>
              </a:rPr>
              <a:t>Ora sono consigliati metodi più recenti (vedere ENCRYPT_METHOD).»</a:t>
            </a:r>
          </a:p>
          <a:p>
            <a:endParaRPr lang="it-IT" dirty="0">
              <a:latin typeface="VT323" panose="00000509000000000000" pitchFamily="49" charset="0"/>
            </a:endParaRPr>
          </a:p>
          <a:p>
            <a:r>
              <a:rPr lang="it-IT" dirty="0">
                <a:latin typeface="VT323" panose="00000509000000000000" pitchFamily="49" charset="0"/>
              </a:rPr>
              <a:t>			</a:t>
            </a:r>
          </a:p>
          <a:p>
            <a:endParaRPr lang="it-IT" dirty="0">
              <a:latin typeface="VT323" panose="00000509000000000000" pitchFamily="49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7C5D9D7-B5F3-A357-E88F-6F750ECB3124}"/>
              </a:ext>
            </a:extLst>
          </p:cNvPr>
          <p:cNvSpPr txBox="1"/>
          <p:nvPr/>
        </p:nvSpPr>
        <p:spPr>
          <a:xfrm>
            <a:off x="867103" y="3026979"/>
            <a:ext cx="7059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VT323" panose="00000509000000000000" pitchFamily="49" charset="0"/>
              </a:rPr>
              <a:t>La funzione di cifratura (</a:t>
            </a:r>
            <a:r>
              <a:rPr lang="it-IT" sz="2400" dirty="0" err="1">
                <a:solidFill>
                  <a:schemeClr val="tx2"/>
                </a:solidFill>
                <a:latin typeface="VT323" panose="00000509000000000000" pitchFamily="49" charset="0"/>
              </a:rPr>
              <a:t>crypt</a:t>
            </a:r>
            <a:r>
              <a:rPr lang="it-IT" sz="2400" dirty="0">
                <a:solidFill>
                  <a:schemeClr val="tx2"/>
                </a:solidFill>
                <a:latin typeface="VT323" panose="00000509000000000000" pitchFamily="49" charset="0"/>
              </a:rPr>
              <a:t>()</a:t>
            </a:r>
            <a:r>
              <a:rPr lang="it-IT" sz="2400" dirty="0">
                <a:solidFill>
                  <a:schemeClr val="bg1"/>
                </a:solidFill>
                <a:latin typeface="VT323" panose="00000509000000000000" pitchFamily="49" charset="0"/>
              </a:rPr>
              <a:t>) dei sistemi UNIX legacy utilizza l’algoritmo </a:t>
            </a:r>
            <a:r>
              <a:rPr lang="it-IT" sz="2400" dirty="0">
                <a:solidFill>
                  <a:schemeClr val="tx2"/>
                </a:solidFill>
                <a:latin typeface="VT323" panose="00000509000000000000" pitchFamily="49" charset="0"/>
              </a:rPr>
              <a:t>NBS DES</a:t>
            </a:r>
            <a:r>
              <a:rPr lang="it-IT" sz="2400" dirty="0">
                <a:solidFill>
                  <a:schemeClr val="bg1"/>
                </a:solidFill>
                <a:latin typeface="VT323" panose="00000509000000000000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302338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6F5AD1-2548-C71C-FF90-1FFF4FB47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>
                <a:latin typeface="VT323" panose="00000509000000000000" pitchFamily="49" charset="0"/>
              </a:rPr>
              <a:t>NBS DES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3A9090-1699-4A82-6F47-16AEF0DED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369219"/>
            <a:ext cx="7904154" cy="3221831"/>
          </a:xfrm>
        </p:spPr>
        <p:txBody>
          <a:bodyPr/>
          <a:lstStyle/>
          <a:p>
            <a:r>
              <a:rPr lang="it-IT" sz="2400" dirty="0">
                <a:latin typeface="VT323" panose="00000509000000000000" pitchFamily="49" charset="0"/>
              </a:rPr>
              <a:t>Versione modificata di DES utilizzata da </a:t>
            </a:r>
            <a:r>
              <a:rPr lang="it-IT" sz="2400" dirty="0" err="1">
                <a:solidFill>
                  <a:schemeClr val="tx2"/>
                </a:solidFill>
                <a:latin typeface="VT323" panose="00000509000000000000" pitchFamily="49" charset="0"/>
              </a:rPr>
              <a:t>crypt</a:t>
            </a:r>
            <a:r>
              <a:rPr lang="it-IT" sz="2400" dirty="0">
                <a:solidFill>
                  <a:schemeClr val="tx2"/>
                </a:solidFill>
                <a:latin typeface="VT323" panose="00000509000000000000" pitchFamily="49" charset="0"/>
              </a:rPr>
              <a:t>().</a:t>
            </a:r>
            <a:r>
              <a:rPr lang="it-IT" sz="2400" dirty="0">
                <a:latin typeface="VT323" panose="00000509000000000000" pitchFamily="49" charset="0"/>
              </a:rPr>
              <a:t> Approvato nel 1977 dall’ente statunitense National Bureau of Standards (NBS)</a:t>
            </a:r>
          </a:p>
          <a:p>
            <a:endParaRPr lang="it-IT" sz="2400" dirty="0">
              <a:latin typeface="VT323" panose="00000509000000000000" pitchFamily="49" charset="0"/>
            </a:endParaRPr>
          </a:p>
          <a:p>
            <a:r>
              <a:rPr lang="it-IT" sz="2400" dirty="0">
                <a:latin typeface="VT323" panose="00000509000000000000" pitchFamily="49" charset="0"/>
              </a:rPr>
              <a:t>Principali differenze:</a:t>
            </a:r>
          </a:p>
          <a:p>
            <a:pPr marL="628650" lvl="1" indent="-285750">
              <a:buFont typeface="Wingdings" panose="05000000000000000000" pitchFamily="2" charset="2"/>
              <a:buChar char="§"/>
            </a:pPr>
            <a:r>
              <a:rPr lang="it-IT" sz="2200" dirty="0">
                <a:latin typeface="VT323" panose="00000509000000000000" pitchFamily="49" charset="0"/>
              </a:rPr>
              <a:t>Cifratura su </a:t>
            </a:r>
            <a:r>
              <a:rPr lang="it-IT" sz="2200" dirty="0">
                <a:solidFill>
                  <a:srgbClr val="1FD81A"/>
                </a:solidFill>
                <a:latin typeface="VT323" panose="00000509000000000000" pitchFamily="49" charset="0"/>
              </a:rPr>
              <a:t>stringa fissa</a:t>
            </a:r>
            <a:r>
              <a:rPr lang="it-IT" sz="2200" dirty="0">
                <a:latin typeface="VT323" panose="00000509000000000000" pitchFamily="49" charset="0"/>
              </a:rPr>
              <a:t> (tutti zeri)</a:t>
            </a:r>
          </a:p>
          <a:p>
            <a:pPr marL="628650" lvl="1" indent="-285750">
              <a:buFont typeface="Wingdings" panose="05000000000000000000" pitchFamily="2" charset="2"/>
              <a:buChar char="§"/>
            </a:pPr>
            <a:r>
              <a:rPr lang="it-IT" sz="2200" dirty="0">
                <a:solidFill>
                  <a:srgbClr val="1FD81A"/>
                </a:solidFill>
                <a:latin typeface="VT323" panose="00000509000000000000" pitchFamily="49" charset="0"/>
              </a:rPr>
              <a:t>25 round</a:t>
            </a:r>
            <a:r>
              <a:rPr lang="it-IT" sz="2200" dirty="0">
                <a:latin typeface="VT323" panose="00000509000000000000" pitchFamily="49" charset="0"/>
              </a:rPr>
              <a:t> DES</a:t>
            </a:r>
          </a:p>
          <a:p>
            <a:pPr marL="628650" lvl="1" indent="-285750">
              <a:buFont typeface="Wingdings" panose="05000000000000000000" pitchFamily="2" charset="2"/>
              <a:buChar char="§"/>
            </a:pPr>
            <a:r>
              <a:rPr lang="it-IT" sz="2200" dirty="0">
                <a:latin typeface="VT323" panose="00000509000000000000" pitchFamily="49" charset="0"/>
              </a:rPr>
              <a:t>Utilizzo del </a:t>
            </a:r>
            <a:r>
              <a:rPr lang="it-IT" sz="2200" dirty="0" err="1">
                <a:solidFill>
                  <a:schemeClr val="tx2"/>
                </a:solidFill>
                <a:latin typeface="VT323" panose="00000509000000000000" pitchFamily="49" charset="0"/>
              </a:rPr>
              <a:t>salt</a:t>
            </a:r>
            <a:r>
              <a:rPr lang="it-IT" sz="2200" dirty="0">
                <a:latin typeface="VT323" panose="00000509000000000000" pitchFamily="49" charset="0"/>
              </a:rPr>
              <a:t> per modificare la cifratura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sz="2400" dirty="0">
              <a:latin typeface="VT323" panose="00000509000000000000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sz="2400" dirty="0">
              <a:latin typeface="VT323" panose="00000509000000000000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sz="2400" dirty="0">
              <a:latin typeface="VT323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4850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4D698-01D5-EF9E-CFEF-1D898A409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BBB6C2-0CFE-EEE4-5EDA-9E8EE9500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>
                <a:latin typeface="VT323" panose="00000509000000000000" pitchFamily="49" charset="0"/>
              </a:rPr>
              <a:t>NBS DES - </a:t>
            </a:r>
            <a:r>
              <a:rPr lang="it-IT" sz="4400" dirty="0" err="1">
                <a:latin typeface="VT323" panose="00000509000000000000" pitchFamily="49" charset="0"/>
              </a:rPr>
              <a:t>salt</a:t>
            </a:r>
            <a:endParaRPr lang="it-IT" sz="4400" dirty="0">
              <a:latin typeface="VT323" panose="00000509000000000000" pitchFamily="49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083A7CB-2405-0C33-028C-41C174CD2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597" y="1369219"/>
            <a:ext cx="8229599" cy="3221831"/>
          </a:xfrm>
        </p:spPr>
        <p:txBody>
          <a:bodyPr/>
          <a:lstStyle/>
          <a:p>
            <a:r>
              <a:rPr lang="it-IT" sz="2400" dirty="0">
                <a:latin typeface="VT323" panose="00000509000000000000" pitchFamily="49" charset="0"/>
              </a:rPr>
              <a:t>stringa casuale di 2 caratteri scelta dall’insieme [a-zA-Z0-9./].</a:t>
            </a:r>
          </a:p>
          <a:p>
            <a:r>
              <a:rPr lang="it-IT" sz="2400" dirty="0">
                <a:latin typeface="VT323" panose="00000509000000000000" pitchFamily="49" charset="0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2400" dirty="0">
                <a:latin typeface="VT323" panose="00000509000000000000" pitchFamily="49" charset="0"/>
              </a:rPr>
              <a:t>Genera </a:t>
            </a:r>
            <a:r>
              <a:rPr lang="it-IT" sz="2400" dirty="0">
                <a:solidFill>
                  <a:schemeClr val="tx2"/>
                </a:solidFill>
                <a:latin typeface="VT323" panose="00000509000000000000" pitchFamily="49" charset="0"/>
              </a:rPr>
              <a:t>4096 varianti</a:t>
            </a:r>
            <a:r>
              <a:rPr lang="it-IT" sz="2400" dirty="0">
                <a:latin typeface="VT323" panose="00000509000000000000" pitchFamily="49" charset="0"/>
              </a:rPr>
              <a:t> del DES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2400" dirty="0">
                <a:latin typeface="VT323" panose="00000509000000000000" pitchFamily="49" charset="0"/>
              </a:rPr>
              <a:t>rende unico l'output anche per password identiche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2400" dirty="0">
                <a:latin typeface="VT323" panose="00000509000000000000" pitchFamily="49" charset="0"/>
              </a:rPr>
              <a:t>Protegge da attacchi con </a:t>
            </a:r>
            <a:r>
              <a:rPr lang="it-IT" sz="2400" dirty="0" err="1">
                <a:latin typeface="VT323" panose="00000509000000000000" pitchFamily="49" charset="0"/>
              </a:rPr>
              <a:t>rainbow</a:t>
            </a:r>
            <a:r>
              <a:rPr lang="it-IT" sz="2400" dirty="0">
                <a:latin typeface="VT323" panose="00000509000000000000" pitchFamily="49" charset="0"/>
              </a:rPr>
              <a:t> </a:t>
            </a:r>
            <a:r>
              <a:rPr lang="it-IT" sz="2400" dirty="0" err="1">
                <a:latin typeface="VT323" panose="00000509000000000000" pitchFamily="49" charset="0"/>
              </a:rPr>
              <a:t>table</a:t>
            </a:r>
            <a:r>
              <a:rPr lang="it-IT" sz="2400" dirty="0">
                <a:latin typeface="VT323" panose="00000509000000000000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8543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Forma&#10;&#10;Descripción generada automáticamente">
            <a:extLst>
              <a:ext uri="{FF2B5EF4-FFF2-40B4-BE49-F238E27FC236}">
                <a16:creationId xmlns:a16="http://schemas.microsoft.com/office/drawing/2014/main" id="{D3F9B6E1-DD65-4EC9-835C-0537C7995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60" y="-174400"/>
            <a:ext cx="3322320" cy="880771"/>
          </a:xfrm>
          <a:prstGeom prst="rect">
            <a:avLst/>
          </a:prstGeom>
        </p:spPr>
      </p:pic>
      <p:pic>
        <p:nvPicPr>
          <p:cNvPr id="15" name="Imagen 14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7E7AFB48-4E6F-49AE-A33F-DCDB84E61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8140" y="172332"/>
            <a:ext cx="1340903" cy="315348"/>
          </a:xfrm>
          <a:prstGeom prst="rect">
            <a:avLst/>
          </a:prstGeom>
        </p:spPr>
      </p:pic>
      <p:pic>
        <p:nvPicPr>
          <p:cNvPr id="18" name="Imagen 17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968FBE14-B8E4-4EBD-908B-0ACE31801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8073259" y="3338737"/>
            <a:ext cx="1413641" cy="2201746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47485EF-F15C-2946-5617-684745CD7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785378"/>
            <a:ext cx="7696200" cy="715566"/>
          </a:xfrm>
        </p:spPr>
        <p:txBody>
          <a:bodyPr>
            <a:noAutofit/>
          </a:bodyPr>
          <a:lstStyle/>
          <a:p>
            <a:r>
              <a:rPr lang="it-IT" sz="4400">
                <a:latin typeface="VT323" panose="00000509000000000000" pitchFamily="49" charset="0"/>
              </a:rPr>
              <a:t>Level 06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626833A-F73A-790C-C087-9416EF755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963" y="2159807"/>
            <a:ext cx="7392074" cy="1228634"/>
          </a:xfrm>
        </p:spPr>
        <p:txBody>
          <a:bodyPr/>
          <a:lstStyle/>
          <a:p>
            <a:pPr algn="ctr">
              <a:buNone/>
            </a:pPr>
            <a:r>
              <a:rPr lang="en-US" sz="2000" b="0" i="1">
                <a:effectLst/>
                <a:latin typeface="VT323" panose="00000509000000000000" pitchFamily="49" charset="0"/>
              </a:rPr>
              <a:t>“ The </a:t>
            </a:r>
            <a:r>
              <a:rPr lang="en-US" sz="2000" b="1" i="1">
                <a:solidFill>
                  <a:schemeClr val="tx2"/>
                </a:solidFill>
                <a:effectLst/>
                <a:latin typeface="VT323" panose="00000509000000000000" pitchFamily="49" charset="0"/>
              </a:rPr>
              <a:t>flag06</a:t>
            </a:r>
            <a:r>
              <a:rPr lang="en-US" sz="2000" b="0" i="1">
                <a:effectLst/>
                <a:latin typeface="VT323" panose="00000509000000000000" pitchFamily="49" charset="0"/>
              </a:rPr>
              <a:t> account credentials came from a legacy </a:t>
            </a:r>
            <a:r>
              <a:rPr lang="en-US" sz="2000" b="0" i="1" err="1">
                <a:effectLst/>
                <a:latin typeface="VT323" panose="00000509000000000000" pitchFamily="49" charset="0"/>
              </a:rPr>
              <a:t>unix</a:t>
            </a:r>
            <a:r>
              <a:rPr lang="en-US" sz="2000" b="0" i="1">
                <a:effectLst/>
                <a:latin typeface="VT323" panose="00000509000000000000" pitchFamily="49" charset="0"/>
              </a:rPr>
              <a:t> system.</a:t>
            </a:r>
          </a:p>
          <a:p>
            <a:pPr algn="ctr">
              <a:buNone/>
            </a:pPr>
            <a:r>
              <a:rPr lang="en-US" sz="2000" b="0" i="1">
                <a:effectLst/>
                <a:latin typeface="VT323" panose="00000509000000000000" pitchFamily="49" charset="0"/>
              </a:rPr>
              <a:t>To do this level, log in as the </a:t>
            </a:r>
            <a:r>
              <a:rPr lang="en-US" sz="2000" b="1" i="1">
                <a:solidFill>
                  <a:schemeClr val="tx2"/>
                </a:solidFill>
                <a:effectLst/>
                <a:latin typeface="VT323" panose="00000509000000000000" pitchFamily="49" charset="0"/>
              </a:rPr>
              <a:t>level06</a:t>
            </a:r>
            <a:r>
              <a:rPr lang="en-US" sz="2000" b="0" i="1">
                <a:effectLst/>
                <a:latin typeface="VT323" panose="00000509000000000000" pitchFamily="49" charset="0"/>
              </a:rPr>
              <a:t> account with the</a:t>
            </a:r>
          </a:p>
          <a:p>
            <a:pPr algn="ctr">
              <a:buNone/>
            </a:pPr>
            <a:r>
              <a:rPr lang="en-US" sz="2000" b="0" i="1">
                <a:effectLst/>
                <a:latin typeface="VT323" panose="00000509000000000000" pitchFamily="49" charset="0"/>
              </a:rPr>
              <a:t>password </a:t>
            </a:r>
            <a:r>
              <a:rPr lang="en-US" sz="2000" b="1" i="1">
                <a:solidFill>
                  <a:schemeClr val="tx2"/>
                </a:solidFill>
                <a:effectLst/>
                <a:latin typeface="VT323" panose="00000509000000000000" pitchFamily="49" charset="0"/>
              </a:rPr>
              <a:t>level06</a:t>
            </a:r>
            <a:r>
              <a:rPr lang="en-US" sz="2000" b="0" i="1">
                <a:effectLst/>
                <a:latin typeface="VT323" panose="00000509000000000000" pitchFamily="49" charset="0"/>
              </a:rPr>
              <a:t>. Files for this level can be found in </a:t>
            </a:r>
            <a:r>
              <a:rPr lang="en-US" sz="2000" b="0" i="1">
                <a:solidFill>
                  <a:schemeClr val="tx2"/>
                </a:solidFill>
                <a:effectLst/>
                <a:latin typeface="VT323" panose="00000509000000000000" pitchFamily="49" charset="0"/>
              </a:rPr>
              <a:t>/home/flag06</a:t>
            </a:r>
            <a:r>
              <a:rPr lang="en-US" sz="2000" b="0" i="1">
                <a:effectLst/>
                <a:latin typeface="VT323" panose="00000509000000000000" pitchFamily="49" charset="0"/>
              </a:rPr>
              <a:t>.”</a:t>
            </a:r>
          </a:p>
          <a:p>
            <a:pPr algn="ctr"/>
            <a:endParaRPr lang="it-IT" sz="1600"/>
          </a:p>
        </p:txBody>
      </p:sp>
    </p:spTree>
    <p:extLst>
      <p:ext uri="{BB962C8B-B14F-4D97-AF65-F5344CB8AC3E}">
        <p14:creationId xmlns:p14="http://schemas.microsoft.com/office/powerpoint/2010/main" val="313968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BC20D-B509-9EC0-A2B9-E6ADD9863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9D2904-359C-F4F1-ADAB-A30A73C62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>
                <a:latin typeface="VT323" panose="00000509000000000000" pitchFamily="49" charset="0"/>
              </a:rPr>
              <a:t>NBS DES - output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177C031-2B80-A238-6217-2A108EF4A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50" y="1369219"/>
            <a:ext cx="7981950" cy="3284515"/>
          </a:xfrm>
        </p:spPr>
        <p:txBody>
          <a:bodyPr/>
          <a:lstStyle/>
          <a:p>
            <a:r>
              <a:rPr lang="it-IT" sz="2400" dirty="0">
                <a:latin typeface="VT323" panose="00000509000000000000" pitchFamily="49" charset="0"/>
              </a:rPr>
              <a:t>stringa di </a:t>
            </a:r>
            <a:r>
              <a:rPr lang="it-IT" sz="2400" dirty="0">
                <a:solidFill>
                  <a:schemeClr val="tx2"/>
                </a:solidFill>
                <a:latin typeface="VT323" panose="00000509000000000000" pitchFamily="49" charset="0"/>
              </a:rPr>
              <a:t>13 caratteri</a:t>
            </a:r>
            <a:r>
              <a:rPr lang="it-IT" sz="2400" dirty="0">
                <a:latin typeface="VT323" panose="00000509000000000000" pitchFamily="49" charset="0"/>
              </a:rPr>
              <a:t> ASCII: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78028B5-3477-FEAC-2875-4A3A1F3EE1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740" r="60274"/>
          <a:stretch/>
        </p:blipFill>
        <p:spPr>
          <a:xfrm>
            <a:off x="3511780" y="2241414"/>
            <a:ext cx="1935126" cy="3487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bg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1883018-9717-B8B9-A805-A8B1769E19C3}"/>
              </a:ext>
            </a:extLst>
          </p:cNvPr>
          <p:cNvSpPr txBox="1"/>
          <p:nvPr/>
        </p:nvSpPr>
        <p:spPr>
          <a:xfrm>
            <a:off x="2668891" y="3128217"/>
            <a:ext cx="1392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  <a:latin typeface="VT323" panose="00000509000000000000" pitchFamily="49" charset="0"/>
              </a:rPr>
              <a:t>salt</a:t>
            </a:r>
            <a:endParaRPr lang="it-IT" dirty="0">
              <a:solidFill>
                <a:schemeClr val="bg1"/>
              </a:solidFill>
              <a:latin typeface="VT323" panose="00000509000000000000" pitchFamily="49" charset="0"/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5FEACAE5-7DE4-7D35-1FCD-86C4247AB63C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3365324" y="2545992"/>
            <a:ext cx="421740" cy="582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88AFF3C-E85F-6336-0A50-E369B74530BB}"/>
              </a:ext>
            </a:extLst>
          </p:cNvPr>
          <p:cNvSpPr txBox="1"/>
          <p:nvPr/>
        </p:nvSpPr>
        <p:spPr>
          <a:xfrm>
            <a:off x="4566811" y="3182352"/>
            <a:ext cx="229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  <a:latin typeface="VT323" panose="00000509000000000000" pitchFamily="49" charset="0"/>
              </a:rPr>
              <a:t>Hash</a:t>
            </a:r>
            <a:r>
              <a:rPr lang="it-IT" dirty="0">
                <a:solidFill>
                  <a:schemeClr val="bg1"/>
                </a:solidFill>
                <a:latin typeface="VT323" panose="00000509000000000000" pitchFamily="49" charset="0"/>
              </a:rPr>
              <a:t> della password</a:t>
            </a:r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10AA05FF-908A-CEA4-FBD3-6F82994918CC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5054002" y="2545992"/>
            <a:ext cx="659751" cy="636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9511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84B42-D53F-7FDE-0651-18B38B8D0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45ACA5-690F-291A-DF85-5B93B5A72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697" y="417940"/>
            <a:ext cx="7309992" cy="655523"/>
          </a:xfrm>
        </p:spPr>
        <p:txBody>
          <a:bodyPr/>
          <a:lstStyle/>
          <a:p>
            <a:pPr algn="ctr"/>
            <a:r>
              <a:rPr lang="it-IT" sz="4400" err="1">
                <a:latin typeface="VT323" panose="00000509000000000000" pitchFamily="49" charset="0"/>
              </a:rPr>
              <a:t>Wordlist</a:t>
            </a:r>
            <a:r>
              <a:rPr lang="it-IT" sz="4400">
                <a:latin typeface="VT323" panose="00000509000000000000" pitchFamily="49" charset="0"/>
              </a:rPr>
              <a:t> </a:t>
            </a:r>
            <a:r>
              <a:rPr lang="it-IT" sz="4400" err="1">
                <a:latin typeface="VT323" panose="00000509000000000000" pitchFamily="49" charset="0"/>
              </a:rPr>
              <a:t>attack</a:t>
            </a:r>
            <a:endParaRPr lang="it-IT" sz="4400">
              <a:latin typeface="VT323" panose="00000509000000000000" pitchFamily="49" charset="0"/>
            </a:endParaRPr>
          </a:p>
        </p:txBody>
      </p:sp>
      <p:pic>
        <p:nvPicPr>
          <p:cNvPr id="2" name="Picture 4" descr="More on tuning John the Ripper | Pen Test Partners">
            <a:extLst>
              <a:ext uri="{FF2B5EF4-FFF2-40B4-BE49-F238E27FC236}">
                <a16:creationId xmlns:a16="http://schemas.microsoft.com/office/drawing/2014/main" id="{786EB1AF-B8FE-AD19-9D01-E14EDCBF9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670" y="3410623"/>
            <a:ext cx="1467882" cy="1467882"/>
          </a:xfrm>
          <a:prstGeom prst="rect">
            <a:avLst/>
          </a:prstGeom>
          <a:noFill/>
          <a:effectLst>
            <a:glow rad="127000">
              <a:srgbClr val="1FD81A"/>
            </a:glo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21A2437-1118-6A25-CB96-4985BEE9B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62" y="1232489"/>
            <a:ext cx="6300787" cy="3381485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2210790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27A59B6-8942-795C-B172-B22470808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973393"/>
            <a:ext cx="3354030" cy="1550425"/>
          </a:xfrm>
        </p:spPr>
        <p:txBody>
          <a:bodyPr/>
          <a:lstStyle/>
          <a:p>
            <a:r>
              <a:rPr lang="it-IT" sz="4400">
                <a:latin typeface="VT323" panose="00000509000000000000" pitchFamily="49" charset="0"/>
              </a:rPr>
              <a:t>La password è «</a:t>
            </a:r>
            <a:r>
              <a:rPr lang="it-IT" sz="4400">
                <a:solidFill>
                  <a:schemeClr val="tx2"/>
                </a:solidFill>
                <a:latin typeface="VT323" panose="00000509000000000000" pitchFamily="49" charset="0"/>
              </a:rPr>
              <a:t>hello</a:t>
            </a:r>
            <a:r>
              <a:rPr lang="it-IT" sz="4400">
                <a:latin typeface="VT323" panose="00000509000000000000" pitchFamily="49" charset="0"/>
              </a:rPr>
              <a:t>»!!!</a:t>
            </a:r>
            <a:br>
              <a:rPr lang="it-IT"/>
            </a:br>
            <a:endParaRPr lang="en-US"/>
          </a:p>
        </p:txBody>
      </p:sp>
      <p:pic>
        <p:nvPicPr>
          <p:cNvPr id="5" name="Immagine 4" descr="Immagine che contiene clipart, Elementi grafici, cartone animato, arte&#10;&#10;Il contenuto generato dall'IA potrebbe non essere corretto.">
            <a:extLst>
              <a:ext uri="{FF2B5EF4-FFF2-40B4-BE49-F238E27FC236}">
                <a16:creationId xmlns:a16="http://schemas.microsoft.com/office/drawing/2014/main" id="{CA45001C-6473-A126-CF93-C39EEA793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440" y="744140"/>
            <a:ext cx="3655219" cy="3655219"/>
          </a:xfrm>
          <a:prstGeom prst="rect">
            <a:avLst/>
          </a:prstGeom>
          <a:noFill/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AEE886D-7C22-B8EA-5B84-FA92C0DBB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0" y="2713238"/>
            <a:ext cx="3354030" cy="1121342"/>
          </a:xfrm>
        </p:spPr>
        <p:txBody>
          <a:bodyPr>
            <a:normAutofit/>
          </a:bodyPr>
          <a:lstStyle/>
          <a:p>
            <a:r>
              <a:rPr lang="it-IT" sz="2400">
                <a:latin typeface="VT323" panose="00000509000000000000" pitchFamily="49" charset="0"/>
              </a:rPr>
              <a:t>Siamo riusciti a rompere la password…</a:t>
            </a:r>
          </a:p>
        </p:txBody>
      </p:sp>
    </p:spTree>
    <p:extLst>
      <p:ext uri="{BB962C8B-B14F-4D97-AF65-F5344CB8AC3E}">
        <p14:creationId xmlns:p14="http://schemas.microsoft.com/office/powerpoint/2010/main" val="31089654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3DC44-2B5E-EDBF-9E0C-514F0BCCF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AE432D08-CE5C-08B3-67E6-23F9C3962910}"/>
              </a:ext>
            </a:extLst>
          </p:cNvPr>
          <p:cNvSpPr/>
          <p:nvPr/>
        </p:nvSpPr>
        <p:spPr>
          <a:xfrm>
            <a:off x="3869343" y="1446612"/>
            <a:ext cx="1405314" cy="9201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2A9C0E-0A5F-BFF3-B3EF-5BC8DAC80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2838951"/>
            <a:ext cx="7696200" cy="648552"/>
          </a:xfrm>
        </p:spPr>
        <p:txBody>
          <a:bodyPr/>
          <a:lstStyle/>
          <a:p>
            <a:r>
              <a:rPr lang="es-ES" sz="6000">
                <a:latin typeface="VT323" panose="00000509000000000000" pitchFamily="49" charset="0"/>
              </a:rPr>
              <a:t>Soluzione</a:t>
            </a:r>
            <a:endParaRPr lang="en-US" sz="6000">
              <a:latin typeface="VT323" panose="00000509000000000000" pitchFamily="49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AD29F1-866D-32DA-F3A4-CC69FE29A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1072" y="3422602"/>
            <a:ext cx="7696200" cy="273224"/>
          </a:xfrm>
        </p:spPr>
        <p:txBody>
          <a:bodyPr/>
          <a:lstStyle/>
          <a:p>
            <a:r>
              <a:rPr lang="en-US" sz="1800">
                <a:latin typeface="VT323" panose="00000509000000000000" pitchFamily="49" charset="0"/>
              </a:rPr>
              <a:t>Level 06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02A59BD-B0ED-21C4-1252-92FAA63B2B0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39183" y="1575249"/>
            <a:ext cx="1465634" cy="729300"/>
          </a:xfrm>
        </p:spPr>
        <p:txBody>
          <a:bodyPr/>
          <a:lstStyle/>
          <a:p>
            <a:r>
              <a:rPr lang="es-ES">
                <a:latin typeface="VT323" panose="00000509000000000000" pitchFamily="49" charset="0"/>
              </a:rPr>
              <a:t>03</a:t>
            </a:r>
            <a:endParaRPr lang="en-US">
              <a:latin typeface="VT323" panose="00000509000000000000" pitchFamily="49" charset="0"/>
            </a:endParaRPr>
          </a:p>
        </p:txBody>
      </p:sp>
      <p:pic>
        <p:nvPicPr>
          <p:cNvPr id="9" name="Imagen 8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6923FA55-6DA6-CCD7-C2DF-A9B4BF52C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14713"/>
            <a:ext cx="1340903" cy="315348"/>
          </a:xfrm>
          <a:prstGeom prst="rect">
            <a:avLst/>
          </a:prstGeom>
        </p:spPr>
      </p:pic>
      <p:pic>
        <p:nvPicPr>
          <p:cNvPr id="10" name="Imagen 9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7C6F31FF-AEB1-1DFF-BAFA-EC73EAAF50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5863460" y="152670"/>
            <a:ext cx="1413641" cy="2201746"/>
          </a:xfrm>
          <a:prstGeom prst="rect">
            <a:avLst/>
          </a:prstGeom>
        </p:spPr>
      </p:pic>
      <p:pic>
        <p:nvPicPr>
          <p:cNvPr id="33" name="Imagen 32" descr="Forma&#10;&#10;Descripción generada automáticamente">
            <a:extLst>
              <a:ext uri="{FF2B5EF4-FFF2-40B4-BE49-F238E27FC236}">
                <a16:creationId xmlns:a16="http://schemas.microsoft.com/office/drawing/2014/main" id="{B57F31D7-76E7-8DDE-FEAE-75EC3F246A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9584" y="4089675"/>
            <a:ext cx="3322320" cy="880771"/>
          </a:xfrm>
          <a:prstGeom prst="rect">
            <a:avLst/>
          </a:prstGeom>
        </p:spPr>
      </p:pic>
      <p:pic>
        <p:nvPicPr>
          <p:cNvPr id="34" name="Imagen 33" descr="Forma&#10;&#10;Descripción generada automáticamente">
            <a:extLst>
              <a:ext uri="{FF2B5EF4-FFF2-40B4-BE49-F238E27FC236}">
                <a16:creationId xmlns:a16="http://schemas.microsoft.com/office/drawing/2014/main" id="{53A1F3BC-239F-F5A3-8D3C-6F609D6426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73435" y="956462"/>
            <a:ext cx="3322320" cy="88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6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CDB45-8762-FCFD-3E36-A5134AF7F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F72F57-7C9A-E624-FDA2-F7B74E29F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 anchor="ctr">
            <a:normAutofit/>
          </a:bodyPr>
          <a:lstStyle/>
          <a:p>
            <a:r>
              <a:rPr lang="it-IT" sz="4400">
                <a:latin typeface="VT323" panose="00000509000000000000" pitchFamily="49" charset="0"/>
              </a:rPr>
              <a:t>Aggiornamento albero di attacco</a:t>
            </a:r>
          </a:p>
        </p:txBody>
      </p:sp>
      <p:pic>
        <p:nvPicPr>
          <p:cNvPr id="9" name="Segnaposto contenuto 8" descr="Immagine che contiene testo, schermata, diagramma, Carattere&#10;&#10;Il contenuto generato dall'IA potrebbe non essere corretto.">
            <a:extLst>
              <a:ext uri="{FF2B5EF4-FFF2-40B4-BE49-F238E27FC236}">
                <a16:creationId xmlns:a16="http://schemas.microsoft.com/office/drawing/2014/main" id="{88FEA28E-0838-C997-1CE5-BC71E8744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917" y="1541720"/>
            <a:ext cx="4193094" cy="3261980"/>
          </a:xfrm>
        </p:spPr>
      </p:pic>
    </p:spTree>
    <p:extLst>
      <p:ext uri="{BB962C8B-B14F-4D97-AF65-F5344CB8AC3E}">
        <p14:creationId xmlns:p14="http://schemas.microsoft.com/office/powerpoint/2010/main" val="5041493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9FD5A-87FB-5A30-E60E-EA2D04F3F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6FAE81-8FEC-6B8A-8BB1-4A2C1EEB3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 anchor="ctr">
            <a:normAutofit/>
          </a:bodyPr>
          <a:lstStyle/>
          <a:p>
            <a:r>
              <a:rPr lang="it-IT" sz="4400" dirty="0">
                <a:latin typeface="VT323" panose="00000509000000000000" pitchFamily="49" charset="0"/>
              </a:rPr>
              <a:t>Aggiornamento albero di attacco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ED3DFB9-908C-366C-53E6-84E62EAE0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2400" dirty="0">
                <a:latin typeface="VT323" panose="00000509000000000000" pitchFamily="49" charset="0"/>
              </a:rPr>
              <a:t>Nell’albero di attacco sono colorati in </a:t>
            </a:r>
            <a:r>
              <a:rPr lang="it-IT" sz="2400" dirty="0">
                <a:solidFill>
                  <a:schemeClr val="tx2"/>
                </a:solidFill>
                <a:latin typeface="VT323" panose="00000509000000000000" pitchFamily="49" charset="0"/>
              </a:rPr>
              <a:t>verde</a:t>
            </a:r>
            <a:r>
              <a:rPr lang="it-IT" sz="2400" dirty="0">
                <a:latin typeface="VT323" panose="00000509000000000000" pitchFamily="49" charset="0"/>
              </a:rPr>
              <a:t> i nodi e gli archi che rappresentano le azioni da effettuare</a:t>
            </a:r>
          </a:p>
          <a:p>
            <a:endParaRPr lang="it-IT" sz="2400" dirty="0">
              <a:latin typeface="VT323" panose="00000509000000000000" pitchFamily="49" charset="0"/>
            </a:endParaRPr>
          </a:p>
          <a:p>
            <a:r>
              <a:rPr lang="it-IT" sz="2400" dirty="0">
                <a:latin typeface="VT323" panose="00000509000000000000" pitchFamily="49" charset="0"/>
              </a:rPr>
              <a:t>Tali azioni sono eseguibili dall’utente </a:t>
            </a:r>
            <a:r>
              <a:rPr lang="it-IT" sz="2400" dirty="0">
                <a:solidFill>
                  <a:schemeClr val="tx2"/>
                </a:solidFill>
                <a:latin typeface="VT323" panose="00000509000000000000" pitchFamily="49" charset="0"/>
              </a:rPr>
              <a:t>level06</a:t>
            </a:r>
            <a:r>
              <a:rPr lang="it-IT" sz="2400" dirty="0">
                <a:latin typeface="VT323" panose="00000509000000000000" pitchFamily="49" charset="0"/>
              </a:rPr>
              <a:t>?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2400" dirty="0">
                <a:latin typeface="VT323" panose="00000509000000000000" pitchFamily="49" charset="0"/>
              </a:rPr>
              <a:t>Ottenimento della password dell’utente </a:t>
            </a:r>
            <a:r>
              <a:rPr lang="it-IT" sz="2400" dirty="0">
                <a:solidFill>
                  <a:schemeClr val="tx2"/>
                </a:solidFill>
                <a:latin typeface="VT323" panose="00000509000000000000" pitchFamily="49" charset="0"/>
              </a:rPr>
              <a:t>flag06</a:t>
            </a:r>
            <a:r>
              <a:rPr lang="it-IT" sz="2400" dirty="0">
                <a:latin typeface="VT323" panose="00000509000000000000" pitchFamily="49" charset="0"/>
              </a:rPr>
              <a:t>: SI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2400" dirty="0">
                <a:latin typeface="VT323" panose="00000509000000000000" pitchFamily="49" charset="0"/>
              </a:rPr>
              <a:t>Login come utente </a:t>
            </a:r>
            <a:r>
              <a:rPr lang="it-IT" sz="2400" dirty="0">
                <a:solidFill>
                  <a:schemeClr val="tx2"/>
                </a:solidFill>
                <a:latin typeface="VT323" panose="00000509000000000000" pitchFamily="49" charset="0"/>
              </a:rPr>
              <a:t>flag06</a:t>
            </a:r>
            <a:r>
              <a:rPr lang="it-IT" sz="2400" dirty="0">
                <a:latin typeface="VT323" panose="00000509000000000000" pitchFamily="49" charset="0"/>
              </a:rPr>
              <a:t>: SI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2400" dirty="0">
                <a:latin typeface="VT323" panose="00000509000000000000" pitchFamily="49" charset="0"/>
              </a:rPr>
              <a:t>Esecuzione diretta di </a:t>
            </a:r>
            <a:r>
              <a:rPr lang="it-IT" sz="2400" dirty="0">
                <a:solidFill>
                  <a:schemeClr val="tx2"/>
                </a:solidFill>
                <a:latin typeface="VT323" panose="00000509000000000000" pitchFamily="49" charset="0"/>
              </a:rPr>
              <a:t>/bin/</a:t>
            </a:r>
            <a:r>
              <a:rPr lang="it-IT" sz="2400" dirty="0" err="1">
                <a:solidFill>
                  <a:schemeClr val="tx2"/>
                </a:solidFill>
                <a:latin typeface="VT323" panose="00000509000000000000" pitchFamily="49" charset="0"/>
              </a:rPr>
              <a:t>getflag</a:t>
            </a:r>
            <a:r>
              <a:rPr lang="it-IT" sz="2400" dirty="0">
                <a:solidFill>
                  <a:schemeClr val="tx2"/>
                </a:solidFill>
                <a:latin typeface="VT323" panose="00000509000000000000" pitchFamily="49" charset="0"/>
              </a:rPr>
              <a:t> </a:t>
            </a:r>
            <a:r>
              <a:rPr lang="it-IT" sz="2400" dirty="0">
                <a:latin typeface="VT323" panose="00000509000000000000" pitchFamily="49" charset="0"/>
              </a:rPr>
              <a:t>come utente flag06: SI</a:t>
            </a:r>
          </a:p>
        </p:txBody>
      </p:sp>
    </p:spTree>
    <p:extLst>
      <p:ext uri="{BB962C8B-B14F-4D97-AF65-F5344CB8AC3E}">
        <p14:creationId xmlns:p14="http://schemas.microsoft.com/office/powerpoint/2010/main" val="11367009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0865D-9E9B-8FF8-67F4-BDCCA532E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6FDDA2-A8BE-98CF-3D2F-421E57A3C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 anchor="ctr">
            <a:normAutofit/>
          </a:bodyPr>
          <a:lstStyle/>
          <a:p>
            <a:r>
              <a:rPr lang="it-IT" sz="4400">
                <a:latin typeface="VT323" panose="00000509000000000000" pitchFamily="49" charset="0"/>
              </a:rPr>
              <a:t>Aggiornamento albero di attacco</a:t>
            </a:r>
          </a:p>
        </p:txBody>
      </p:sp>
      <p:pic>
        <p:nvPicPr>
          <p:cNvPr id="7" name="Segnaposto contenuto 6" descr="Immagine che contiene testo, schermata, diagramma, Carattere&#10;&#10;Il contenuto generato dall'IA potrebbe non essere corretto.">
            <a:extLst>
              <a:ext uri="{FF2B5EF4-FFF2-40B4-BE49-F238E27FC236}">
                <a16:creationId xmlns:a16="http://schemas.microsoft.com/office/drawing/2014/main" id="{C42FAFEB-9A71-D93D-15AE-87567D66A0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87" y="1268413"/>
            <a:ext cx="5595937" cy="3725253"/>
          </a:xfrm>
        </p:spPr>
      </p:pic>
    </p:spTree>
    <p:extLst>
      <p:ext uri="{BB962C8B-B14F-4D97-AF65-F5344CB8AC3E}">
        <p14:creationId xmlns:p14="http://schemas.microsoft.com/office/powerpoint/2010/main" val="546331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04501-0234-B8A3-7F7A-571A79B55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85B1296-2001-AB67-4DB7-78112CE81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370" y="847269"/>
            <a:ext cx="3354030" cy="1550425"/>
          </a:xfrm>
        </p:spPr>
        <p:txBody>
          <a:bodyPr/>
          <a:lstStyle/>
          <a:p>
            <a:r>
              <a:rPr lang="it-IT" sz="4400">
                <a:latin typeface="VT323" panose="00000509000000000000" pitchFamily="49" charset="0"/>
              </a:rPr>
              <a:t>Sfida vinta!</a:t>
            </a:r>
            <a:br>
              <a:rPr lang="it-IT"/>
            </a:br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9E63AE9-4876-E108-D9A5-4AB8733613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606" r="5052" b="14798"/>
          <a:stretch/>
        </p:blipFill>
        <p:spPr>
          <a:xfrm>
            <a:off x="557814" y="2451429"/>
            <a:ext cx="5567919" cy="1638299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  <p:pic>
        <p:nvPicPr>
          <p:cNvPr id="6" name="Immagine 5" descr="Immagine che contiene Elementi grafici, clipart, cartone animato, grafica&#10;&#10;Il contenuto generato dall'IA potrebbe non essere corretto.">
            <a:extLst>
              <a:ext uri="{FF2B5EF4-FFF2-40B4-BE49-F238E27FC236}">
                <a16:creationId xmlns:a16="http://schemas.microsoft.com/office/drawing/2014/main" id="{9AEC6A7C-CC4D-DC17-A2D3-836F0E06C2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420" y="1053772"/>
            <a:ext cx="3204210" cy="320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2401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21EF6-6FD7-81CC-846B-CB7E20D45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FD258D7-E737-DA7C-C625-A61FB1D33657}"/>
              </a:ext>
            </a:extLst>
          </p:cNvPr>
          <p:cNvSpPr/>
          <p:nvPr/>
        </p:nvSpPr>
        <p:spPr>
          <a:xfrm>
            <a:off x="3869343" y="1446612"/>
            <a:ext cx="1405314" cy="9201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264286-20C6-5387-5746-9CFA7E52D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2838951"/>
            <a:ext cx="7696200" cy="648552"/>
          </a:xfrm>
        </p:spPr>
        <p:txBody>
          <a:bodyPr/>
          <a:lstStyle/>
          <a:p>
            <a:r>
              <a:rPr lang="es-ES" sz="5400">
                <a:latin typeface="VT323" panose="00000509000000000000" pitchFamily="49" charset="0"/>
              </a:rPr>
              <a:t>Debolezze e vulnerabilità</a:t>
            </a:r>
            <a:endParaRPr lang="en-US" sz="5400">
              <a:latin typeface="VT323" panose="00000509000000000000" pitchFamily="49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1887C3-8987-6A1A-FDFC-85DFB73EA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1072" y="3422602"/>
            <a:ext cx="7696200" cy="273224"/>
          </a:xfrm>
        </p:spPr>
        <p:txBody>
          <a:bodyPr/>
          <a:lstStyle/>
          <a:p>
            <a:r>
              <a:rPr lang="en-US" sz="1800">
                <a:latin typeface="VT323" panose="00000509000000000000" pitchFamily="49" charset="0"/>
              </a:rPr>
              <a:t>Level 06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41FAC9-240A-8935-4584-C3AE03671262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39183" y="1575249"/>
            <a:ext cx="1465634" cy="729300"/>
          </a:xfrm>
        </p:spPr>
        <p:txBody>
          <a:bodyPr/>
          <a:lstStyle/>
          <a:p>
            <a:r>
              <a:rPr lang="es-ES">
                <a:latin typeface="VT323" panose="00000509000000000000" pitchFamily="49" charset="0"/>
              </a:rPr>
              <a:t>04</a:t>
            </a:r>
            <a:endParaRPr lang="en-US">
              <a:latin typeface="VT323" panose="00000509000000000000" pitchFamily="49" charset="0"/>
            </a:endParaRPr>
          </a:p>
        </p:txBody>
      </p:sp>
      <p:pic>
        <p:nvPicPr>
          <p:cNvPr id="9" name="Imagen 8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AE5273E2-6AC2-79E1-D854-D4F271086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14713"/>
            <a:ext cx="1340903" cy="315348"/>
          </a:xfrm>
          <a:prstGeom prst="rect">
            <a:avLst/>
          </a:prstGeom>
        </p:spPr>
      </p:pic>
      <p:pic>
        <p:nvPicPr>
          <p:cNvPr id="10" name="Imagen 9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2FC00290-BABC-52EC-E006-9D30723A0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5863460" y="152670"/>
            <a:ext cx="1413641" cy="2201746"/>
          </a:xfrm>
          <a:prstGeom prst="rect">
            <a:avLst/>
          </a:prstGeom>
        </p:spPr>
      </p:pic>
      <p:pic>
        <p:nvPicPr>
          <p:cNvPr id="33" name="Imagen 32" descr="Forma&#10;&#10;Descripción generada automáticamente">
            <a:extLst>
              <a:ext uri="{FF2B5EF4-FFF2-40B4-BE49-F238E27FC236}">
                <a16:creationId xmlns:a16="http://schemas.microsoft.com/office/drawing/2014/main" id="{0609D768-E7FC-BCA2-23AB-7637109ADB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9584" y="4089675"/>
            <a:ext cx="3322320" cy="880771"/>
          </a:xfrm>
          <a:prstGeom prst="rect">
            <a:avLst/>
          </a:prstGeom>
        </p:spPr>
      </p:pic>
      <p:pic>
        <p:nvPicPr>
          <p:cNvPr id="34" name="Imagen 33" descr="Forma&#10;&#10;Descripción generada automáticamente">
            <a:extLst>
              <a:ext uri="{FF2B5EF4-FFF2-40B4-BE49-F238E27FC236}">
                <a16:creationId xmlns:a16="http://schemas.microsoft.com/office/drawing/2014/main" id="{DC286D90-6F69-6129-5D0D-D65A78D5AC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73435" y="956462"/>
            <a:ext cx="3322320" cy="88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10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B29DD5-3A76-3750-45BA-A6FF91819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>
                <a:latin typeface="VT323" panose="00000509000000000000" pitchFamily="49" charset="0"/>
              </a:rPr>
              <a:t>Debolezze </a:t>
            </a:r>
            <a:r>
              <a:rPr lang="it-IT" sz="2400" dirty="0">
                <a:latin typeface="VT323" panose="00000509000000000000" pitchFamily="49" charset="0"/>
              </a:rPr>
              <a:t>[1/2]</a:t>
            </a:r>
            <a:endParaRPr lang="it-IT" sz="4400" dirty="0">
              <a:latin typeface="VT323" panose="00000509000000000000" pitchFamily="49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AE99EFF-155B-C135-0C63-AEDF33408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013" y="1419226"/>
            <a:ext cx="7419974" cy="2843212"/>
          </a:xfrm>
          <a:solidFill>
            <a:srgbClr val="262625"/>
          </a:solidFill>
          <a:ln>
            <a:solidFill>
              <a:schemeClr val="bg1"/>
            </a:solidFill>
          </a:ln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400" u="sng" dirty="0">
                <a:solidFill>
                  <a:schemeClr val="tx2"/>
                </a:solidFill>
                <a:latin typeface="VT323" panose="00000509000000000000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CWE-200</a:t>
            </a:r>
            <a:r>
              <a:rPr lang="it-IT" sz="2400" dirty="0">
                <a:latin typeface="VT323" panose="00000509000000000000" pitchFamily="49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VT323" panose="00000509000000000000" pitchFamily="49" charset="0"/>
              </a:rPr>
              <a:t>Exposure of Sensitive Information to an Unauthorized Actor</a:t>
            </a:r>
            <a:r>
              <a:rPr lang="en-US" sz="2400" dirty="0">
                <a:solidFill>
                  <a:schemeClr val="bg1"/>
                </a:solidFill>
                <a:latin typeface="VT323" panose="00000509000000000000" pitchFamily="49" charset="0"/>
              </a:rPr>
              <a:t>: </a:t>
            </a:r>
            <a:r>
              <a:rPr lang="en-US" sz="2400" dirty="0" err="1">
                <a:solidFill>
                  <a:schemeClr val="bg1"/>
                </a:solidFill>
                <a:latin typeface="VT323" panose="00000509000000000000" pitchFamily="49" charset="0"/>
              </a:rPr>
              <a:t>l’utente</a:t>
            </a:r>
            <a:r>
              <a:rPr lang="en-US" sz="2400" dirty="0">
                <a:solidFill>
                  <a:schemeClr val="bg1"/>
                </a:solidFill>
                <a:latin typeface="VT323" panose="00000509000000000000" pitchFamily="49" charset="0"/>
              </a:rPr>
              <a:t> </a:t>
            </a:r>
            <a:r>
              <a:rPr lang="en-US" sz="2400" dirty="0">
                <a:latin typeface="VT323" panose="00000509000000000000" pitchFamily="49" charset="0"/>
              </a:rPr>
              <a:t>level06 ha accesso </a:t>
            </a:r>
            <a:r>
              <a:rPr lang="en-US" sz="2400" dirty="0" err="1">
                <a:latin typeface="VT323" panose="00000509000000000000" pitchFamily="49" charset="0"/>
              </a:rPr>
              <a:t>all’hash</a:t>
            </a:r>
            <a:r>
              <a:rPr lang="en-US" sz="2400" dirty="0">
                <a:latin typeface="VT323" panose="00000509000000000000" pitchFamily="49" charset="0"/>
              </a:rPr>
              <a:t> di flag06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u="sng" dirty="0">
                <a:solidFill>
                  <a:schemeClr val="tx2"/>
                </a:solidFill>
                <a:latin typeface="VT323" panose="00000509000000000000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CWE-312</a:t>
            </a:r>
            <a:r>
              <a:rPr lang="en-US" sz="2400" dirty="0">
                <a:solidFill>
                  <a:schemeClr val="tx2"/>
                </a:solidFill>
                <a:latin typeface="VT323" panose="00000509000000000000" pitchFamily="49" charset="0"/>
              </a:rPr>
              <a:t> Cleartext Storage of Sensitive Information</a:t>
            </a:r>
            <a:r>
              <a:rPr lang="en-US" sz="2400" dirty="0">
                <a:latin typeface="VT323" panose="00000509000000000000" pitchFamily="49" charset="0"/>
              </a:rPr>
              <a:t> </a:t>
            </a:r>
            <a:r>
              <a:rPr lang="en-US" sz="2400" dirty="0" err="1">
                <a:latin typeface="VT323" panose="00000509000000000000" pitchFamily="49" charset="0"/>
              </a:rPr>
              <a:t>l’hash</a:t>
            </a:r>
            <a:r>
              <a:rPr lang="en-US" sz="2400" dirty="0">
                <a:latin typeface="VT323" panose="00000509000000000000" pitchFamily="49" charset="0"/>
              </a:rPr>
              <a:t> è </a:t>
            </a:r>
            <a:r>
              <a:rPr lang="en-US" sz="2400" dirty="0" err="1">
                <a:latin typeface="VT323" panose="00000509000000000000" pitchFamily="49" charset="0"/>
              </a:rPr>
              <a:t>salvato</a:t>
            </a:r>
            <a:r>
              <a:rPr lang="en-US" sz="2400" dirty="0">
                <a:latin typeface="VT323" panose="00000509000000000000" pitchFamily="49" charset="0"/>
              </a:rPr>
              <a:t> in un file </a:t>
            </a:r>
            <a:r>
              <a:rPr lang="en-US" sz="2400" dirty="0" err="1">
                <a:latin typeface="VT323" panose="00000509000000000000" pitchFamily="49" charset="0"/>
              </a:rPr>
              <a:t>accessibile</a:t>
            </a:r>
            <a:r>
              <a:rPr lang="en-US" sz="2400" dirty="0">
                <a:latin typeface="VT323" panose="00000509000000000000" pitchFamily="49" charset="0"/>
              </a:rPr>
              <a:t> a tutti</a:t>
            </a:r>
          </a:p>
          <a:p>
            <a:endParaRPr lang="en-US" sz="2400" dirty="0">
              <a:solidFill>
                <a:schemeClr val="tx2"/>
              </a:solidFill>
              <a:latin typeface="VT323" panose="00000509000000000000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sz="2400" dirty="0">
              <a:solidFill>
                <a:schemeClr val="bg1"/>
              </a:solidFill>
              <a:latin typeface="VT323" panose="00000509000000000000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bg1"/>
              </a:solidFill>
              <a:effectLst/>
              <a:latin typeface="VT323" panose="00000509000000000000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sz="1200" dirty="0">
              <a:solidFill>
                <a:schemeClr val="bg1"/>
              </a:solidFill>
              <a:latin typeface="VT323" panose="00000509000000000000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1201204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57395-51FF-B87C-7532-A19E0FA10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Forma&#10;&#10;Descripción generada automáticamente">
            <a:extLst>
              <a:ext uri="{FF2B5EF4-FFF2-40B4-BE49-F238E27FC236}">
                <a16:creationId xmlns:a16="http://schemas.microsoft.com/office/drawing/2014/main" id="{4AEF3C70-7A06-B5C2-86D6-6E46193B8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60" y="-174400"/>
            <a:ext cx="3322320" cy="880771"/>
          </a:xfrm>
          <a:prstGeom prst="rect">
            <a:avLst/>
          </a:prstGeom>
        </p:spPr>
      </p:pic>
      <p:pic>
        <p:nvPicPr>
          <p:cNvPr id="15" name="Imagen 14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636005EF-740F-8E0E-9034-7ADE905A7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8140" y="172332"/>
            <a:ext cx="1340903" cy="315348"/>
          </a:xfrm>
          <a:prstGeom prst="rect">
            <a:avLst/>
          </a:prstGeom>
        </p:spPr>
      </p:pic>
      <p:pic>
        <p:nvPicPr>
          <p:cNvPr id="18" name="Imagen 17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8757E47F-8272-0E84-F43E-4235A24875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8073259" y="3338737"/>
            <a:ext cx="1413641" cy="2201746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C05042E-6628-B6E0-13C2-5B54B6D82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785378"/>
            <a:ext cx="7696200" cy="715566"/>
          </a:xfrm>
        </p:spPr>
        <p:txBody>
          <a:bodyPr>
            <a:noAutofit/>
          </a:bodyPr>
          <a:lstStyle/>
          <a:p>
            <a:r>
              <a:rPr lang="it-IT" sz="4400">
                <a:latin typeface="VT323" panose="00000509000000000000" pitchFamily="49" charset="0"/>
              </a:rPr>
              <a:t>OBIETTIVI</a:t>
            </a:r>
            <a:endParaRPr lang="it-IT" sz="6000">
              <a:latin typeface="VT323" panose="00000509000000000000" pitchFamily="49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BB5003-7F3E-FEB7-91EE-0EEB6B956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974" y="2037399"/>
            <a:ext cx="7893361" cy="189955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VT323" panose="00000509000000000000" pitchFamily="49" charset="0"/>
              </a:rPr>
              <a:t>Recupero </a:t>
            </a:r>
            <a:r>
              <a:rPr lang="en-US" sz="2400" dirty="0" err="1">
                <a:latin typeface="VT323" panose="00000509000000000000" pitchFamily="49" charset="0"/>
              </a:rPr>
              <a:t>della</a:t>
            </a:r>
            <a:r>
              <a:rPr lang="en-US" sz="2400" dirty="0">
                <a:latin typeface="VT323" panose="00000509000000000000" pitchFamily="49" charset="0"/>
              </a:rPr>
              <a:t> password </a:t>
            </a:r>
            <a:r>
              <a:rPr lang="en-US" sz="2400" dirty="0" err="1">
                <a:latin typeface="VT323" panose="00000509000000000000" pitchFamily="49" charset="0"/>
              </a:rPr>
              <a:t>dell’utente</a:t>
            </a:r>
            <a:r>
              <a:rPr lang="en-US" sz="2400" dirty="0">
                <a:latin typeface="VT323" panose="00000509000000000000" pitchFamily="49" charset="0"/>
              </a:rPr>
              <a:t> </a:t>
            </a:r>
            <a:r>
              <a:rPr lang="en-US" sz="2400" i="1" dirty="0">
                <a:latin typeface="VT323" panose="00000509000000000000" pitchFamily="49" charset="0"/>
              </a:rPr>
              <a:t>flag06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VT323" panose="00000509000000000000" pitchFamily="49" charset="0"/>
              </a:rPr>
              <a:t>Autenticazione</a:t>
            </a:r>
            <a:r>
              <a:rPr lang="en-US" sz="2400" dirty="0">
                <a:latin typeface="VT323" panose="00000509000000000000" pitchFamily="49" charset="0"/>
              </a:rPr>
              <a:t> come </a:t>
            </a:r>
            <a:r>
              <a:rPr lang="en-US" sz="2400" dirty="0" err="1">
                <a:latin typeface="VT323" panose="00000509000000000000" pitchFamily="49" charset="0"/>
              </a:rPr>
              <a:t>utente</a:t>
            </a:r>
            <a:r>
              <a:rPr lang="en-US" sz="2400" dirty="0">
                <a:latin typeface="VT323" panose="00000509000000000000" pitchFamily="49" charset="0"/>
              </a:rPr>
              <a:t> </a:t>
            </a:r>
            <a:r>
              <a:rPr lang="en-US" sz="2400" i="1" dirty="0">
                <a:latin typeface="VT323" panose="00000509000000000000" pitchFamily="49" charset="0"/>
              </a:rPr>
              <a:t>flag06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VT323" panose="00000509000000000000" pitchFamily="49" charset="0"/>
              </a:rPr>
              <a:t>Esecuzione</a:t>
            </a:r>
            <a:r>
              <a:rPr lang="en-US" sz="2400" dirty="0">
                <a:latin typeface="VT323" panose="00000509000000000000" pitchFamily="49" charset="0"/>
              </a:rPr>
              <a:t> di </a:t>
            </a:r>
            <a:r>
              <a:rPr lang="en-US" sz="2400" dirty="0">
                <a:solidFill>
                  <a:schemeClr val="tx2"/>
                </a:solidFill>
                <a:latin typeface="VT323" panose="00000509000000000000" pitchFamily="49" charset="0"/>
              </a:rPr>
              <a:t>/bin/</a:t>
            </a:r>
            <a:r>
              <a:rPr lang="en-US" sz="2400" dirty="0" err="1">
                <a:solidFill>
                  <a:schemeClr val="tx2"/>
                </a:solidFill>
                <a:latin typeface="VT323" panose="00000509000000000000" pitchFamily="49" charset="0"/>
              </a:rPr>
              <a:t>getflag</a:t>
            </a:r>
            <a:r>
              <a:rPr lang="en-US" sz="2400" dirty="0">
                <a:solidFill>
                  <a:schemeClr val="tx2"/>
                </a:solidFill>
                <a:latin typeface="VT323" panose="00000509000000000000" pitchFamily="49" charset="0"/>
              </a:rPr>
              <a:t> </a:t>
            </a:r>
            <a:r>
              <a:rPr lang="en-US" sz="2400" dirty="0">
                <a:latin typeface="VT323" panose="00000509000000000000" pitchFamily="49" charset="0"/>
              </a:rPr>
              <a:t>con </a:t>
            </a:r>
            <a:r>
              <a:rPr lang="en-US" sz="2400" dirty="0" err="1">
                <a:latin typeface="VT323" panose="00000509000000000000" pitchFamily="49" charset="0"/>
              </a:rPr>
              <a:t>i</a:t>
            </a:r>
            <a:r>
              <a:rPr lang="en-US" sz="2400" dirty="0">
                <a:latin typeface="VT323" panose="00000509000000000000" pitchFamily="49" charset="0"/>
              </a:rPr>
              <a:t> </a:t>
            </a:r>
            <a:r>
              <a:rPr lang="en-US" sz="2400" dirty="0" err="1">
                <a:latin typeface="VT323" panose="00000509000000000000" pitchFamily="49" charset="0"/>
              </a:rPr>
              <a:t>privileggi</a:t>
            </a:r>
            <a:r>
              <a:rPr lang="en-US" sz="2400" dirty="0">
                <a:latin typeface="VT323" panose="00000509000000000000" pitchFamily="49" charset="0"/>
              </a:rPr>
              <a:t> di </a:t>
            </a:r>
            <a:r>
              <a:rPr lang="en-US" sz="2400" i="1" dirty="0">
                <a:latin typeface="VT323" panose="00000509000000000000" pitchFamily="49" charset="0"/>
              </a:rPr>
              <a:t>flag06</a:t>
            </a:r>
          </a:p>
        </p:txBody>
      </p:sp>
      <p:pic>
        <p:nvPicPr>
          <p:cNvPr id="11" name="Immagine 10" descr="Immagine che contiene cerchio, simbolo, Elementi grafici, Policromia">
            <a:extLst>
              <a:ext uri="{FF2B5EF4-FFF2-40B4-BE49-F238E27FC236}">
                <a16:creationId xmlns:a16="http://schemas.microsoft.com/office/drawing/2014/main" id="{87E90530-1A69-9D99-629D-8427376368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60" y="3658051"/>
            <a:ext cx="735365" cy="73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04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8AC5D-6C33-090C-48DC-5E9004872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063DF1-FEF9-FD45-305A-EC45432FE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>
                <a:latin typeface="VT323" panose="00000509000000000000" pitchFamily="49" charset="0"/>
              </a:rPr>
              <a:t>Debolezze </a:t>
            </a:r>
            <a:r>
              <a:rPr lang="it-IT" sz="2400" dirty="0">
                <a:latin typeface="VT323" panose="00000509000000000000" pitchFamily="49" charset="0"/>
              </a:rPr>
              <a:t>[2/2]</a:t>
            </a:r>
            <a:endParaRPr lang="it-IT" sz="4400" dirty="0">
              <a:latin typeface="VT323" panose="00000509000000000000" pitchFamily="49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BFD99D3-C118-52B5-122A-68E4DCB5F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013" y="1419226"/>
            <a:ext cx="7419974" cy="2843212"/>
          </a:xfrm>
          <a:solidFill>
            <a:srgbClr val="262625"/>
          </a:solidFill>
          <a:ln>
            <a:solidFill>
              <a:schemeClr val="bg1"/>
            </a:solidFill>
          </a:ln>
        </p:spPr>
        <p:txBody>
          <a:bodyPr/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u="sng" dirty="0">
                <a:solidFill>
                  <a:schemeClr val="tx2"/>
                </a:solidFill>
                <a:latin typeface="VT323" panose="00000509000000000000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CWE-257</a:t>
            </a:r>
            <a:r>
              <a:rPr lang="en-US" sz="2400" dirty="0">
                <a:solidFill>
                  <a:schemeClr val="tx2"/>
                </a:solidFill>
                <a:latin typeface="VT323" panose="00000509000000000000" pitchFamily="49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effectLst/>
                <a:latin typeface="VT323" panose="00000509000000000000" pitchFamily="49" charset="0"/>
              </a:rPr>
              <a:t>Storage of Passwords in a Recoverable Format</a:t>
            </a:r>
            <a:r>
              <a:rPr lang="en-US" sz="2400" dirty="0">
                <a:solidFill>
                  <a:schemeClr val="bg1"/>
                </a:solidFill>
                <a:effectLst/>
                <a:latin typeface="VT323" panose="00000509000000000000" pitchFamily="49" charset="0"/>
              </a:rPr>
              <a:t>: </a:t>
            </a:r>
            <a:r>
              <a:rPr lang="en-US" sz="2400" dirty="0" err="1">
                <a:solidFill>
                  <a:schemeClr val="bg1"/>
                </a:solidFill>
                <a:effectLst/>
                <a:latin typeface="VT323" panose="00000509000000000000" pitchFamily="49" charset="0"/>
              </a:rPr>
              <a:t>l’hash</a:t>
            </a:r>
            <a:r>
              <a:rPr lang="en-US" sz="2400" dirty="0">
                <a:solidFill>
                  <a:schemeClr val="bg1"/>
                </a:solidFill>
                <a:effectLst/>
                <a:latin typeface="VT323" panose="00000509000000000000" pitchFamily="49" charset="0"/>
              </a:rPr>
              <a:t> di </a:t>
            </a:r>
            <a:r>
              <a:rPr lang="en-US" sz="2400" dirty="0">
                <a:effectLst/>
                <a:latin typeface="VT323" panose="00000509000000000000" pitchFamily="49" charset="0"/>
              </a:rPr>
              <a:t>flag06 è</a:t>
            </a:r>
            <a:r>
              <a:rPr lang="en-US" sz="2400" dirty="0">
                <a:solidFill>
                  <a:schemeClr val="bg1"/>
                </a:solidFill>
                <a:effectLst/>
                <a:latin typeface="VT323" panose="00000509000000000000" pitchFamily="49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VT323" panose="00000509000000000000" pitchFamily="49" charset="0"/>
              </a:rPr>
              <a:t>generato</a:t>
            </a:r>
            <a:r>
              <a:rPr lang="en-US" sz="2400" dirty="0">
                <a:solidFill>
                  <a:schemeClr val="bg1"/>
                </a:solidFill>
                <a:effectLst/>
                <a:latin typeface="VT323" panose="00000509000000000000" pitchFamily="49" charset="0"/>
              </a:rPr>
              <a:t> da un </a:t>
            </a:r>
            <a:r>
              <a:rPr lang="en-US" sz="2400" dirty="0" err="1">
                <a:solidFill>
                  <a:schemeClr val="bg1"/>
                </a:solidFill>
                <a:effectLst/>
                <a:latin typeface="VT323" panose="00000509000000000000" pitchFamily="49" charset="0"/>
              </a:rPr>
              <a:t>algoritmo</a:t>
            </a:r>
            <a:r>
              <a:rPr lang="en-US" sz="2400" dirty="0">
                <a:solidFill>
                  <a:schemeClr val="bg1"/>
                </a:solidFill>
                <a:effectLst/>
                <a:latin typeface="VT323" panose="00000509000000000000" pitchFamily="49" charset="0"/>
              </a:rPr>
              <a:t> di hashing </a:t>
            </a:r>
            <a:r>
              <a:rPr lang="en-US" sz="2400" dirty="0" err="1">
                <a:solidFill>
                  <a:schemeClr val="bg1"/>
                </a:solidFill>
                <a:effectLst/>
                <a:latin typeface="VT323" panose="00000509000000000000" pitchFamily="49" charset="0"/>
              </a:rPr>
              <a:t>vulnerabile</a:t>
            </a:r>
            <a:endParaRPr lang="en-US" sz="2400" u="sng" dirty="0">
              <a:solidFill>
                <a:schemeClr val="tx2"/>
              </a:solidFill>
              <a:effectLst/>
              <a:latin typeface="VT323" panose="00000509000000000000" pitchFamily="49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u="sng" dirty="0">
                <a:solidFill>
                  <a:schemeClr val="tx2"/>
                </a:solidFill>
                <a:effectLst/>
                <a:latin typeface="VT323" panose="00000509000000000000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CWE-</a:t>
            </a:r>
            <a:r>
              <a:rPr lang="en-US" sz="2400" u="sng" dirty="0">
                <a:solidFill>
                  <a:schemeClr val="tx2"/>
                </a:solidFill>
                <a:latin typeface="VT323" panose="00000509000000000000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328</a:t>
            </a:r>
            <a:r>
              <a:rPr lang="en-US" sz="2400" dirty="0">
                <a:solidFill>
                  <a:schemeClr val="tx2"/>
                </a:solidFill>
                <a:latin typeface="VT323" panose="00000509000000000000" pitchFamily="49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effectLst/>
                <a:latin typeface="VT323" panose="00000509000000000000" pitchFamily="49" charset="0"/>
              </a:rPr>
              <a:t>Use of weak hash</a:t>
            </a:r>
            <a:r>
              <a:rPr lang="en-US" sz="2400" dirty="0">
                <a:effectLst/>
                <a:latin typeface="VT323" panose="00000509000000000000" pitchFamily="49" charset="0"/>
              </a:rPr>
              <a:t> </a:t>
            </a:r>
            <a:r>
              <a:rPr lang="en-US" sz="2400" dirty="0" err="1">
                <a:effectLst/>
                <a:latin typeface="VT323" panose="00000509000000000000" pitchFamily="49" charset="0"/>
              </a:rPr>
              <a:t>l’attaccante</a:t>
            </a:r>
            <a:r>
              <a:rPr lang="en-US" sz="2400" dirty="0">
                <a:effectLst/>
                <a:latin typeface="VT323" panose="00000509000000000000" pitchFamily="49" charset="0"/>
              </a:rPr>
              <a:t> </a:t>
            </a:r>
            <a:r>
              <a:rPr lang="en-US" sz="2400" dirty="0">
                <a:latin typeface="VT323" panose="00000509000000000000" pitchFamily="49" charset="0"/>
              </a:rPr>
              <a:t>può </a:t>
            </a:r>
            <a:r>
              <a:rPr lang="en-US" sz="2400" dirty="0" err="1">
                <a:latin typeface="VT323" panose="00000509000000000000" pitchFamily="49" charset="0"/>
              </a:rPr>
              <a:t>risalire</a:t>
            </a:r>
            <a:r>
              <a:rPr lang="en-US" sz="2400" dirty="0">
                <a:latin typeface="VT323" panose="00000509000000000000" pitchFamily="49" charset="0"/>
              </a:rPr>
              <a:t> </a:t>
            </a:r>
            <a:r>
              <a:rPr lang="en-US" sz="2400" dirty="0" err="1">
                <a:effectLst/>
                <a:latin typeface="VT323" panose="00000509000000000000" pitchFamily="49" charset="0"/>
              </a:rPr>
              <a:t>facilmente</a:t>
            </a:r>
            <a:r>
              <a:rPr lang="en-US" sz="2400" dirty="0">
                <a:effectLst/>
                <a:latin typeface="VT323" panose="00000509000000000000" pitchFamily="49" charset="0"/>
              </a:rPr>
              <a:t> </a:t>
            </a:r>
            <a:r>
              <a:rPr lang="en-US" sz="2400" dirty="0" err="1">
                <a:effectLst/>
                <a:latin typeface="VT323" panose="00000509000000000000" pitchFamily="49" charset="0"/>
              </a:rPr>
              <a:t>alla</a:t>
            </a:r>
            <a:r>
              <a:rPr lang="en-US" sz="2400" dirty="0">
                <a:effectLst/>
                <a:latin typeface="VT323" panose="00000509000000000000" pitchFamily="49" charset="0"/>
              </a:rPr>
              <a:t> password </a:t>
            </a:r>
            <a:r>
              <a:rPr lang="en-US" sz="2400" dirty="0" err="1">
                <a:effectLst/>
                <a:latin typeface="VT323" panose="00000509000000000000" pitchFamily="49" charset="0"/>
              </a:rPr>
              <a:t>partendo</a:t>
            </a:r>
            <a:r>
              <a:rPr lang="en-US" sz="2400" dirty="0">
                <a:effectLst/>
                <a:latin typeface="VT323" panose="00000509000000000000" pitchFamily="49" charset="0"/>
              </a:rPr>
              <a:t> </a:t>
            </a:r>
            <a:r>
              <a:rPr lang="en-US" sz="2400" dirty="0" err="1">
                <a:effectLst/>
                <a:latin typeface="VT323" panose="00000509000000000000" pitchFamily="49" charset="0"/>
              </a:rPr>
              <a:t>dall’hash</a:t>
            </a:r>
            <a:endParaRPr lang="en-US" sz="2400" dirty="0">
              <a:effectLst/>
              <a:latin typeface="VT323" panose="00000509000000000000" pitchFamily="49" charset="0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u="sng" dirty="0">
                <a:solidFill>
                  <a:schemeClr val="tx2"/>
                </a:solidFill>
                <a:latin typeface="VT323" panose="00000509000000000000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CWE-521</a:t>
            </a:r>
            <a:r>
              <a:rPr lang="en-US" sz="2400" dirty="0">
                <a:solidFill>
                  <a:schemeClr val="tx2"/>
                </a:solidFill>
                <a:latin typeface="VT323" panose="00000509000000000000" pitchFamily="49" charset="0"/>
              </a:rPr>
              <a:t> </a:t>
            </a:r>
            <a:r>
              <a:rPr lang="it-IT" sz="2400" dirty="0" err="1">
                <a:solidFill>
                  <a:schemeClr val="tx2"/>
                </a:solidFill>
                <a:latin typeface="VT323" panose="00000509000000000000" pitchFamily="49" charset="0"/>
              </a:rPr>
              <a:t>Weak</a:t>
            </a:r>
            <a:r>
              <a:rPr lang="it-IT" sz="2400" dirty="0">
                <a:solidFill>
                  <a:schemeClr val="tx2"/>
                </a:solidFill>
                <a:latin typeface="VT323" panose="00000509000000000000" pitchFamily="49" charset="0"/>
              </a:rPr>
              <a:t> Password </a:t>
            </a:r>
            <a:r>
              <a:rPr lang="it-IT" sz="2400" dirty="0" err="1">
                <a:solidFill>
                  <a:schemeClr val="tx2"/>
                </a:solidFill>
                <a:latin typeface="VT323" panose="00000509000000000000" pitchFamily="49" charset="0"/>
              </a:rPr>
              <a:t>Requirements</a:t>
            </a:r>
            <a:r>
              <a:rPr lang="it-IT" sz="2400" dirty="0">
                <a:solidFill>
                  <a:schemeClr val="tx2"/>
                </a:solidFill>
                <a:latin typeface="VT323" panose="00000509000000000000" pitchFamily="49" charset="0"/>
              </a:rPr>
              <a:t> </a:t>
            </a:r>
            <a:br>
              <a:rPr lang="it-IT" sz="2400" dirty="0">
                <a:solidFill>
                  <a:schemeClr val="tx2"/>
                </a:solidFill>
                <a:latin typeface="VT323" panose="00000509000000000000" pitchFamily="49" charset="0"/>
              </a:rPr>
            </a:br>
            <a:r>
              <a:rPr lang="it-IT" sz="2400" dirty="0">
                <a:latin typeface="VT323" panose="00000509000000000000" pitchFamily="49" charset="0"/>
              </a:rPr>
              <a:t>utilizzo di password facilmente indovinabile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sz="2400" dirty="0">
              <a:solidFill>
                <a:schemeClr val="bg1"/>
              </a:solidFill>
              <a:latin typeface="VT323" panose="00000509000000000000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bg1"/>
              </a:solidFill>
              <a:effectLst/>
              <a:latin typeface="VT323" panose="00000509000000000000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sz="1200" dirty="0">
              <a:solidFill>
                <a:schemeClr val="bg1"/>
              </a:solidFill>
              <a:latin typeface="VT323" panose="00000509000000000000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24036095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03BAE-DF8D-45AD-4B50-562FB61FA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C8349A-E058-F724-62FC-AA4F40F47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>
                <a:latin typeface="VT323" panose="00000509000000000000" pitchFamily="49" charset="0"/>
              </a:rPr>
              <a:t>Vulnerabilità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325E5D8-89F9-8B8E-5A03-1DAA200E9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013" y="1419226"/>
            <a:ext cx="7419974" cy="2843212"/>
          </a:xfrm>
          <a:solidFill>
            <a:srgbClr val="262625"/>
          </a:solidFill>
          <a:ln>
            <a:solidFill>
              <a:schemeClr val="bg1"/>
            </a:solidFill>
          </a:ln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chemeClr val="tx2"/>
                </a:solidFill>
                <a:latin typeface="VT323" panose="00000509000000000000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CVE-2025-27595</a:t>
            </a:r>
            <a:r>
              <a:rPr lang="it-IT" sz="2400" dirty="0">
                <a:solidFill>
                  <a:schemeClr val="tx2"/>
                </a:solidFill>
                <a:latin typeface="VT323" panose="00000509000000000000" pitchFamily="49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VT323" panose="00000509000000000000" pitchFamily="49" charset="0"/>
              </a:rPr>
              <a:t>Weak hashing </a:t>
            </a:r>
            <a:r>
              <a:rPr lang="en-US" sz="2400" dirty="0" err="1">
                <a:solidFill>
                  <a:schemeClr val="tx2"/>
                </a:solidFill>
                <a:latin typeface="VT323" panose="00000509000000000000" pitchFamily="49" charset="0"/>
              </a:rPr>
              <a:t>algohrythm</a:t>
            </a:r>
            <a:r>
              <a:rPr lang="en-US" sz="2400" dirty="0">
                <a:latin typeface="VT323" panose="00000509000000000000" pitchFamily="49" charset="0"/>
              </a:rPr>
              <a:t>: il </a:t>
            </a:r>
            <a:r>
              <a:rPr lang="en-US" sz="2400" dirty="0" err="1">
                <a:latin typeface="VT323" panose="00000509000000000000" pitchFamily="49" charset="0"/>
              </a:rPr>
              <a:t>sistema</a:t>
            </a:r>
            <a:r>
              <a:rPr lang="en-US" sz="2400" dirty="0">
                <a:latin typeface="VT323" panose="00000509000000000000" pitchFamily="49" charset="0"/>
              </a:rPr>
              <a:t> </a:t>
            </a:r>
            <a:r>
              <a:rPr lang="en-US" sz="2400" dirty="0" err="1">
                <a:latin typeface="VT323" panose="00000509000000000000" pitchFamily="49" charset="0"/>
              </a:rPr>
              <a:t>utilizza</a:t>
            </a:r>
            <a:r>
              <a:rPr lang="en-US" sz="2400" dirty="0">
                <a:latin typeface="VT323" panose="00000509000000000000" pitchFamily="49" charset="0"/>
              </a:rPr>
              <a:t> un </a:t>
            </a:r>
            <a:r>
              <a:rPr lang="en-US" sz="2400" dirty="0" err="1">
                <a:latin typeface="VT323" panose="00000509000000000000" pitchFamily="49" charset="0"/>
              </a:rPr>
              <a:t>algoritmo</a:t>
            </a:r>
            <a:r>
              <a:rPr lang="en-US" sz="2400" dirty="0">
                <a:latin typeface="VT323" panose="00000509000000000000" pitchFamily="49" charset="0"/>
              </a:rPr>
              <a:t> di </a:t>
            </a:r>
            <a:r>
              <a:rPr lang="en-US" sz="2400" dirty="0" err="1">
                <a:latin typeface="VT323" panose="00000509000000000000" pitchFamily="49" charset="0"/>
              </a:rPr>
              <a:t>cifratura</a:t>
            </a:r>
            <a:r>
              <a:rPr lang="en-US" sz="2400" dirty="0">
                <a:latin typeface="VT323" panose="00000509000000000000" pitchFamily="49" charset="0"/>
              </a:rPr>
              <a:t> </a:t>
            </a:r>
            <a:r>
              <a:rPr lang="en-US" sz="2400" dirty="0" err="1">
                <a:latin typeface="VT323" panose="00000509000000000000" pitchFamily="49" charset="0"/>
              </a:rPr>
              <a:t>debole</a:t>
            </a:r>
            <a:r>
              <a:rPr lang="en-US" sz="2400" dirty="0">
                <a:latin typeface="VT323" panose="00000509000000000000" pitchFamily="49" charset="0"/>
              </a:rPr>
              <a:t>. Un </a:t>
            </a:r>
            <a:r>
              <a:rPr lang="en-US" sz="2400" dirty="0" err="1">
                <a:latin typeface="VT323" panose="00000509000000000000" pitchFamily="49" charset="0"/>
              </a:rPr>
              <a:t>aggressore</a:t>
            </a:r>
            <a:r>
              <a:rPr lang="en-US" sz="2400" dirty="0">
                <a:latin typeface="VT323" panose="00000509000000000000" pitchFamily="49" charset="0"/>
              </a:rPr>
              <a:t> può </a:t>
            </a:r>
            <a:r>
              <a:rPr lang="en-US" sz="2400" dirty="0" err="1">
                <a:latin typeface="VT323" panose="00000509000000000000" pitchFamily="49" charset="0"/>
              </a:rPr>
              <a:t>facilmente</a:t>
            </a:r>
            <a:r>
              <a:rPr lang="en-US" sz="2400" dirty="0">
                <a:latin typeface="VT323" panose="00000509000000000000" pitchFamily="49" charset="0"/>
              </a:rPr>
              <a:t> </a:t>
            </a:r>
            <a:r>
              <a:rPr lang="en-US" sz="2400" dirty="0" err="1">
                <a:latin typeface="VT323" panose="00000509000000000000" pitchFamily="49" charset="0"/>
              </a:rPr>
              <a:t>calcolare</a:t>
            </a:r>
            <a:r>
              <a:rPr lang="en-US" sz="2400" dirty="0">
                <a:latin typeface="VT323" panose="00000509000000000000" pitchFamily="49" charset="0"/>
              </a:rPr>
              <a:t> </a:t>
            </a:r>
            <a:r>
              <a:rPr lang="en-US" sz="2400" dirty="0" err="1">
                <a:latin typeface="VT323" panose="00000509000000000000" pitchFamily="49" charset="0"/>
              </a:rPr>
              <a:t>una</a:t>
            </a:r>
            <a:r>
              <a:rPr lang="en-US" sz="2400" dirty="0">
                <a:latin typeface="VT323" panose="00000509000000000000" pitchFamily="49" charset="0"/>
              </a:rPr>
              <a:t> password </a:t>
            </a:r>
            <a:r>
              <a:rPr lang="en-US" sz="2400" dirty="0" err="1">
                <a:latin typeface="VT323" panose="00000509000000000000" pitchFamily="49" charset="0"/>
              </a:rPr>
              <a:t>corrispondente</a:t>
            </a:r>
            <a:endParaRPr lang="it-IT" sz="2400" dirty="0">
              <a:latin typeface="VT323" panose="00000509000000000000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200" dirty="0">
              <a:effectLst/>
              <a:latin typeface="VT323" panose="00000509000000000000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sz="1200" dirty="0">
              <a:latin typeface="VT323" panose="00000509000000000000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23176577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D48E7-C997-34FF-0E7C-BD791BA9E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105CEE21-C763-019B-CEE1-3CE1D1E62554}"/>
              </a:ext>
            </a:extLst>
          </p:cNvPr>
          <p:cNvSpPr/>
          <p:nvPr/>
        </p:nvSpPr>
        <p:spPr>
          <a:xfrm>
            <a:off x="3869343" y="1446612"/>
            <a:ext cx="1405314" cy="9201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33EEB2-AC9A-3CAE-CC5E-A9EF76479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2838951"/>
            <a:ext cx="7696200" cy="648552"/>
          </a:xfrm>
        </p:spPr>
        <p:txBody>
          <a:bodyPr/>
          <a:lstStyle/>
          <a:p>
            <a:r>
              <a:rPr lang="es-ES" sz="6000">
                <a:latin typeface="VT323" panose="00000509000000000000" pitchFamily="49" charset="0"/>
              </a:rPr>
              <a:t>Mitigazione</a:t>
            </a:r>
            <a:endParaRPr lang="en-US" sz="6000">
              <a:latin typeface="VT323" panose="00000509000000000000" pitchFamily="49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973CB9-30E0-4A80-73E8-4CF012AEE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1072" y="3422602"/>
            <a:ext cx="7696200" cy="273224"/>
          </a:xfrm>
        </p:spPr>
        <p:txBody>
          <a:bodyPr/>
          <a:lstStyle/>
          <a:p>
            <a:r>
              <a:rPr lang="en-US" sz="1800">
                <a:latin typeface="VT323" panose="00000509000000000000" pitchFamily="49" charset="0"/>
              </a:rPr>
              <a:t>Level 06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4400E5-7512-E9BB-BBD6-B78D243FF7E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39183" y="1575249"/>
            <a:ext cx="1465634" cy="729300"/>
          </a:xfrm>
        </p:spPr>
        <p:txBody>
          <a:bodyPr/>
          <a:lstStyle/>
          <a:p>
            <a:r>
              <a:rPr lang="es-ES">
                <a:latin typeface="VT323" panose="00000509000000000000" pitchFamily="49" charset="0"/>
              </a:rPr>
              <a:t>05</a:t>
            </a:r>
            <a:endParaRPr lang="en-US">
              <a:latin typeface="VT323" panose="00000509000000000000" pitchFamily="49" charset="0"/>
            </a:endParaRPr>
          </a:p>
        </p:txBody>
      </p:sp>
      <p:pic>
        <p:nvPicPr>
          <p:cNvPr id="9" name="Imagen 8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0779AEDB-4AB8-1BBC-37DB-6F8BCE498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14713"/>
            <a:ext cx="1340903" cy="315348"/>
          </a:xfrm>
          <a:prstGeom prst="rect">
            <a:avLst/>
          </a:prstGeom>
        </p:spPr>
      </p:pic>
      <p:pic>
        <p:nvPicPr>
          <p:cNvPr id="10" name="Imagen 9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9814CF95-D93D-6DAC-6FBD-0790C34C50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5863460" y="152670"/>
            <a:ext cx="1413641" cy="2201746"/>
          </a:xfrm>
          <a:prstGeom prst="rect">
            <a:avLst/>
          </a:prstGeom>
        </p:spPr>
      </p:pic>
      <p:pic>
        <p:nvPicPr>
          <p:cNvPr id="33" name="Imagen 32" descr="Forma&#10;&#10;Descripción generada automáticamente">
            <a:extLst>
              <a:ext uri="{FF2B5EF4-FFF2-40B4-BE49-F238E27FC236}">
                <a16:creationId xmlns:a16="http://schemas.microsoft.com/office/drawing/2014/main" id="{3C51FC0F-BD69-086A-6D67-820ACB1CC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9584" y="4089675"/>
            <a:ext cx="3322320" cy="880771"/>
          </a:xfrm>
          <a:prstGeom prst="rect">
            <a:avLst/>
          </a:prstGeom>
        </p:spPr>
      </p:pic>
      <p:pic>
        <p:nvPicPr>
          <p:cNvPr id="34" name="Imagen 33" descr="Forma&#10;&#10;Descripción generada automáticamente">
            <a:extLst>
              <a:ext uri="{FF2B5EF4-FFF2-40B4-BE49-F238E27FC236}">
                <a16:creationId xmlns:a16="http://schemas.microsoft.com/office/drawing/2014/main" id="{396C98AB-CCA3-AE81-CA5A-D6E01BD0D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73435" y="956462"/>
            <a:ext cx="3322320" cy="88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10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6E74C-1B7E-899B-81B7-8C041799C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585F790-527E-510A-B7AB-AA541E471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535371"/>
          </a:xfrm>
        </p:spPr>
        <p:txBody>
          <a:bodyPr>
            <a:noAutofit/>
          </a:bodyPr>
          <a:lstStyle/>
          <a:p>
            <a:r>
              <a:rPr lang="en-US" sz="4400" dirty="0">
                <a:latin typeface="VT323" panose="00000509000000000000" pitchFamily="49" charset="0"/>
              </a:rPr>
              <a:t>Aggiornamento password</a:t>
            </a:r>
            <a:endParaRPr lang="it-IT" sz="4400" dirty="0">
              <a:solidFill>
                <a:schemeClr val="bg1"/>
              </a:solidFill>
              <a:latin typeface="VT323" panose="00000509000000000000" pitchFamily="49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51ABF7A-967B-CEDA-0CF1-72C60FDAA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845" y="1375541"/>
            <a:ext cx="3442138" cy="3215509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400" dirty="0">
                <a:latin typeface="VT323" panose="00000509000000000000" pitchFamily="49" charset="0"/>
              </a:rPr>
              <a:t>Comando </a:t>
            </a:r>
            <a:r>
              <a:rPr lang="it-IT" sz="2400" dirty="0" err="1">
                <a:solidFill>
                  <a:srgbClr val="1FD81A"/>
                </a:solidFill>
                <a:latin typeface="VT323" panose="00000509000000000000" pitchFamily="49" charset="0"/>
              </a:rPr>
              <a:t>passwd</a:t>
            </a:r>
            <a:r>
              <a:rPr lang="it-IT" sz="2400" dirty="0">
                <a:latin typeface="VT323" panose="00000509000000000000" pitchFamily="49" charset="0"/>
              </a:rPr>
              <a:t> per aggiornare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400" dirty="0">
                <a:latin typeface="VT323" panose="00000509000000000000" pitchFamily="49" charset="0"/>
              </a:rPr>
              <a:t>Scegliere password lunga e complessa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400" dirty="0">
                <a:latin typeface="VT323" panose="00000509000000000000" pitchFamily="49" charset="0"/>
              </a:rPr>
              <a:t>Evitare parole comuni</a:t>
            </a:r>
            <a:endParaRPr lang="en-US" sz="2400" dirty="0">
              <a:latin typeface="VT323" panose="00000509000000000000" pitchFamily="49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645D1A0-B580-BDBA-3445-E1E62D639D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4" t="3916" r="11298" b="19819"/>
          <a:stretch/>
        </p:blipFill>
        <p:spPr>
          <a:xfrm>
            <a:off x="4508938" y="2015055"/>
            <a:ext cx="3911162" cy="1113389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5510261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86CBC-C061-11C3-B49C-F29E22CCE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EAC5822-4E77-8FA9-DAD8-2438C1806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535371"/>
          </a:xfrm>
        </p:spPr>
        <p:txBody>
          <a:bodyPr>
            <a:noAutofit/>
          </a:bodyPr>
          <a:lstStyle/>
          <a:p>
            <a:r>
              <a:rPr lang="en-US" sz="4400" dirty="0">
                <a:latin typeface="VT323" panose="00000509000000000000" pitchFamily="49" charset="0"/>
              </a:rPr>
              <a:t>Aggiornamento password</a:t>
            </a:r>
            <a:endParaRPr lang="it-IT" sz="4400" dirty="0">
              <a:solidFill>
                <a:schemeClr val="bg1"/>
              </a:solidFill>
              <a:latin typeface="VT323" panose="00000509000000000000" pitchFamily="49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11DF7A9-0A68-F56B-DA0E-052CB704F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844" y="1375541"/>
            <a:ext cx="3829541" cy="3215509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400" dirty="0">
                <a:latin typeface="VT323" panose="00000509000000000000" pitchFamily="49" charset="0"/>
              </a:rPr>
              <a:t>Generato nuovo </a:t>
            </a:r>
            <a:r>
              <a:rPr lang="it-IT" sz="2400" dirty="0" err="1">
                <a:latin typeface="VT323" panose="00000509000000000000" pitchFamily="49" charset="0"/>
              </a:rPr>
              <a:t>hash</a:t>
            </a:r>
            <a:r>
              <a:rPr lang="it-IT" sz="2400" dirty="0">
                <a:latin typeface="VT323" panose="00000509000000000000" pitchFamily="49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400" dirty="0">
                <a:latin typeface="VT323" panose="00000509000000000000" pitchFamily="49" charset="0"/>
              </a:rPr>
              <a:t>Nebula utilizza </a:t>
            </a:r>
            <a:r>
              <a:rPr lang="it-IT" sz="2400" dirty="0">
                <a:solidFill>
                  <a:schemeClr val="tx2"/>
                </a:solidFill>
                <a:latin typeface="VT323" panose="00000509000000000000" pitchFamily="49" charset="0"/>
              </a:rPr>
              <a:t>SHA-512</a:t>
            </a:r>
            <a:r>
              <a:rPr lang="it-IT" sz="2400" dirty="0">
                <a:latin typeface="VT323" panose="00000509000000000000" pitchFamily="49" charset="0"/>
              </a:rPr>
              <a:t> (sicuro, fino a 16 caratteri per il </a:t>
            </a:r>
            <a:r>
              <a:rPr lang="it-IT" sz="2400" dirty="0" err="1">
                <a:latin typeface="VT323" panose="00000509000000000000" pitchFamily="49" charset="0"/>
              </a:rPr>
              <a:t>salt</a:t>
            </a:r>
            <a:r>
              <a:rPr lang="it-IT" sz="2400" dirty="0">
                <a:latin typeface="VT323" panose="00000509000000000000" pitchFamily="49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400" dirty="0" err="1">
                <a:latin typeface="VT323" panose="00000509000000000000" pitchFamily="49" charset="0"/>
              </a:rPr>
              <a:t>Hash</a:t>
            </a:r>
            <a:r>
              <a:rPr lang="it-IT" sz="2400" dirty="0">
                <a:latin typeface="VT323" panose="00000509000000000000" pitchFamily="49" charset="0"/>
              </a:rPr>
              <a:t> ancora scoperto…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sz="2400" dirty="0">
              <a:latin typeface="VT323" panose="00000509000000000000" pitchFamily="49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259855F-D8A6-B6B8-B6C1-A94882B93D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665" r="3664" b="19536"/>
          <a:stretch/>
        </p:blipFill>
        <p:spPr>
          <a:xfrm>
            <a:off x="4361259" y="1375541"/>
            <a:ext cx="4249827" cy="1113389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CFFDB97-F33F-8322-B7FE-1B9D19D3DC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68" t="8614" r="1378" b="26505"/>
          <a:stretch/>
        </p:blipFill>
        <p:spPr>
          <a:xfrm>
            <a:off x="2992861" y="3483301"/>
            <a:ext cx="6069724" cy="535371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B74608E-5984-1BF3-E1F3-07680B30BA0E}"/>
              </a:ext>
            </a:extLst>
          </p:cNvPr>
          <p:cNvCxnSpPr>
            <a:cxnSpLocks/>
          </p:cNvCxnSpPr>
          <p:nvPr/>
        </p:nvCxnSpPr>
        <p:spPr>
          <a:xfrm>
            <a:off x="3632600" y="3843339"/>
            <a:ext cx="0" cy="528637"/>
          </a:xfrm>
          <a:prstGeom prst="line">
            <a:avLst/>
          </a:prstGeom>
          <a:ln>
            <a:solidFill>
              <a:srgbClr val="1FD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754B6011-E0AD-61E6-932F-9B49C81F6568}"/>
              </a:ext>
            </a:extLst>
          </p:cNvPr>
          <p:cNvCxnSpPr>
            <a:cxnSpLocks/>
          </p:cNvCxnSpPr>
          <p:nvPr/>
        </p:nvCxnSpPr>
        <p:spPr>
          <a:xfrm>
            <a:off x="4092178" y="3856435"/>
            <a:ext cx="269081" cy="546496"/>
          </a:xfrm>
          <a:prstGeom prst="line">
            <a:avLst/>
          </a:prstGeom>
          <a:ln>
            <a:solidFill>
              <a:srgbClr val="1FD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F99AF5A-39D5-E109-1609-481E1E6FFABF}"/>
              </a:ext>
            </a:extLst>
          </p:cNvPr>
          <p:cNvSpPr txBox="1"/>
          <p:nvPr/>
        </p:nvSpPr>
        <p:spPr>
          <a:xfrm>
            <a:off x="3136110" y="4367212"/>
            <a:ext cx="94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rgbClr val="1FD81A"/>
                </a:solidFill>
                <a:latin typeface="VT323" panose="00000509000000000000" pitchFamily="49" charset="0"/>
              </a:rPr>
              <a:t>Id SHA-512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C265BB9-60EB-CC8B-E11E-27262494C35D}"/>
              </a:ext>
            </a:extLst>
          </p:cNvPr>
          <p:cNvSpPr txBox="1"/>
          <p:nvPr/>
        </p:nvSpPr>
        <p:spPr>
          <a:xfrm>
            <a:off x="4168605" y="4325242"/>
            <a:ext cx="717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solidFill>
                  <a:srgbClr val="1FD81A"/>
                </a:solidFill>
                <a:latin typeface="VT323" panose="00000509000000000000" pitchFamily="49" charset="0"/>
              </a:rPr>
              <a:t>salt</a:t>
            </a:r>
            <a:endParaRPr lang="it-IT" sz="1400" dirty="0">
              <a:solidFill>
                <a:srgbClr val="1FD81A"/>
              </a:solidFill>
              <a:latin typeface="VT323" panose="00000509000000000000" pitchFamily="49" charset="0"/>
            </a:endParaRP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44893143-6D25-ED6D-6985-807940D9FCB3}"/>
              </a:ext>
            </a:extLst>
          </p:cNvPr>
          <p:cNvCxnSpPr>
            <a:cxnSpLocks/>
          </p:cNvCxnSpPr>
          <p:nvPr/>
        </p:nvCxnSpPr>
        <p:spPr>
          <a:xfrm>
            <a:off x="5911060" y="3132379"/>
            <a:ext cx="0" cy="530820"/>
          </a:xfrm>
          <a:prstGeom prst="line">
            <a:avLst/>
          </a:prstGeom>
          <a:ln>
            <a:solidFill>
              <a:srgbClr val="1FD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06FC8DC-8383-15DE-A58F-E1269F2A2542}"/>
              </a:ext>
            </a:extLst>
          </p:cNvPr>
          <p:cNvSpPr txBox="1"/>
          <p:nvPr/>
        </p:nvSpPr>
        <p:spPr>
          <a:xfrm>
            <a:off x="5232603" y="2832227"/>
            <a:ext cx="1330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rgbClr val="1FD81A"/>
                </a:solidFill>
                <a:latin typeface="VT323" panose="00000509000000000000" pitchFamily="49" charset="0"/>
              </a:rPr>
              <a:t>password</a:t>
            </a:r>
          </a:p>
        </p:txBody>
      </p:sp>
    </p:spTree>
    <p:extLst>
      <p:ext uri="{BB962C8B-B14F-4D97-AF65-F5344CB8AC3E}">
        <p14:creationId xmlns:p14="http://schemas.microsoft.com/office/powerpoint/2010/main" val="344047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85EF3CE5-A368-1206-2C83-ECDCD681CB3D}"/>
              </a:ext>
            </a:extLst>
          </p:cNvPr>
          <p:cNvSpPr txBox="1"/>
          <p:nvPr/>
        </p:nvSpPr>
        <p:spPr>
          <a:xfrm>
            <a:off x="4019440" y="1588021"/>
            <a:ext cx="5004346" cy="2605803"/>
          </a:xfrm>
          <a:prstGeom prst="rect">
            <a:avLst/>
          </a:prstGeom>
          <a:solidFill>
            <a:srgbClr val="262625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5DB17BA-92ED-F95B-D359-51E414B09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VT323" panose="00000509000000000000" pitchFamily="49" charset="0"/>
              </a:rPr>
              <a:t>Password shadowing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11A5474-30DF-0112-259E-082ED90BC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369219"/>
            <a:ext cx="3213538" cy="322183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FD81A"/>
                </a:solidFill>
                <a:latin typeface="VT323" panose="00000509000000000000" pitchFamily="49" charset="0"/>
              </a:rPr>
              <a:t>! </a:t>
            </a:r>
            <a:r>
              <a:rPr lang="en-US" sz="2000" dirty="0">
                <a:latin typeface="VT323" panose="00000509000000000000" pitchFamily="49" charset="0"/>
              </a:rPr>
              <a:t>indica </a:t>
            </a:r>
            <a:r>
              <a:rPr lang="en-US" sz="2000" dirty="0" err="1">
                <a:latin typeface="VT323" panose="00000509000000000000" pitchFamily="49" charset="0"/>
              </a:rPr>
              <a:t>che</a:t>
            </a:r>
            <a:r>
              <a:rPr lang="en-US" sz="2000" dirty="0">
                <a:latin typeface="VT323" panose="00000509000000000000" pitchFamily="49" charset="0"/>
              </a:rPr>
              <a:t> la password non è </a:t>
            </a:r>
            <a:r>
              <a:rPr lang="en-US" sz="2000" dirty="0" err="1">
                <a:latin typeface="VT323" panose="00000509000000000000" pitchFamily="49" charset="0"/>
              </a:rPr>
              <a:t>ancora</a:t>
            </a:r>
            <a:r>
              <a:rPr lang="en-US" sz="2000" dirty="0">
                <a:solidFill>
                  <a:srgbClr val="1FD81A"/>
                </a:solidFill>
                <a:latin typeface="VT323" panose="00000509000000000000" pitchFamily="49" charset="0"/>
              </a:rPr>
              <a:t> </a:t>
            </a:r>
            <a:r>
              <a:rPr lang="en-US" sz="2000" dirty="0">
                <a:latin typeface="VT323" panose="00000509000000000000" pitchFamily="49" charset="0"/>
              </a:rPr>
              <a:t>in </a:t>
            </a:r>
            <a:r>
              <a:rPr lang="en-US" sz="2000" dirty="0">
                <a:solidFill>
                  <a:srgbClr val="1FD81A"/>
                </a:solidFill>
                <a:latin typeface="VT323" panose="00000509000000000000" pitchFamily="49" charset="0"/>
              </a:rPr>
              <a:t>/</a:t>
            </a:r>
            <a:r>
              <a:rPr lang="en-US" sz="2000" dirty="0" err="1">
                <a:solidFill>
                  <a:srgbClr val="1FD81A"/>
                </a:solidFill>
                <a:latin typeface="VT323" panose="00000509000000000000" pitchFamily="49" charset="0"/>
              </a:rPr>
              <a:t>etc</a:t>
            </a:r>
            <a:r>
              <a:rPr lang="en-US" sz="2000" dirty="0">
                <a:solidFill>
                  <a:srgbClr val="1FD81A"/>
                </a:solidFill>
                <a:latin typeface="VT323" panose="00000509000000000000" pitchFamily="49" charset="0"/>
              </a:rPr>
              <a:t>/shadow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rgbClr val="1FD81A"/>
                </a:solidFill>
                <a:latin typeface="VT323" panose="00000509000000000000" pitchFamily="49" charset="0"/>
              </a:rPr>
              <a:t>pwconv</a:t>
            </a:r>
            <a:r>
              <a:rPr lang="en-US" sz="2000" dirty="0">
                <a:latin typeface="VT323" panose="00000509000000000000" pitchFamily="49" charset="0"/>
              </a:rPr>
              <a:t> per </a:t>
            </a:r>
            <a:r>
              <a:rPr lang="en-US" sz="2000" dirty="0" err="1">
                <a:latin typeface="VT323" panose="00000509000000000000" pitchFamily="49" charset="0"/>
              </a:rPr>
              <a:t>spostare</a:t>
            </a:r>
            <a:r>
              <a:rPr lang="en-US" sz="2000" dirty="0">
                <a:latin typeface="VT323" panose="00000509000000000000" pitchFamily="49" charset="0"/>
              </a:rPr>
              <a:t> </a:t>
            </a:r>
            <a:r>
              <a:rPr lang="en-US" sz="2000" dirty="0" err="1">
                <a:latin typeface="VT323" panose="00000509000000000000" pitchFamily="49" charset="0"/>
              </a:rPr>
              <a:t>gli</a:t>
            </a:r>
            <a:r>
              <a:rPr lang="en-US" sz="2000" dirty="0">
                <a:latin typeface="VT323" panose="00000509000000000000" pitchFamily="49" charset="0"/>
              </a:rPr>
              <a:t> hash da </a:t>
            </a:r>
            <a:r>
              <a:rPr lang="en-US" sz="2000" dirty="0">
                <a:solidFill>
                  <a:srgbClr val="1FD81A"/>
                </a:solidFill>
                <a:latin typeface="VT323" panose="00000509000000000000" pitchFamily="49" charset="0"/>
              </a:rPr>
              <a:t>/</a:t>
            </a:r>
            <a:r>
              <a:rPr lang="en-US" sz="2000" dirty="0" err="1">
                <a:solidFill>
                  <a:srgbClr val="1FD81A"/>
                </a:solidFill>
                <a:latin typeface="VT323" panose="00000509000000000000" pitchFamily="49" charset="0"/>
              </a:rPr>
              <a:t>etc</a:t>
            </a:r>
            <a:r>
              <a:rPr lang="en-US" sz="2000" dirty="0">
                <a:solidFill>
                  <a:srgbClr val="1FD81A"/>
                </a:solidFill>
                <a:latin typeface="VT323" panose="00000509000000000000" pitchFamily="49" charset="0"/>
              </a:rPr>
              <a:t>/passwd </a:t>
            </a:r>
            <a:r>
              <a:rPr lang="en-US" sz="2000" dirty="0">
                <a:latin typeface="VT323" panose="00000509000000000000" pitchFamily="49" charset="0"/>
              </a:rPr>
              <a:t>a </a:t>
            </a:r>
            <a:r>
              <a:rPr lang="en-US" sz="2000" dirty="0">
                <a:solidFill>
                  <a:srgbClr val="1FD81A"/>
                </a:solidFill>
                <a:latin typeface="VT323" panose="00000509000000000000" pitchFamily="49" charset="0"/>
              </a:rPr>
              <a:t>/</a:t>
            </a:r>
            <a:r>
              <a:rPr lang="en-US" sz="2000" dirty="0" err="1">
                <a:solidFill>
                  <a:srgbClr val="1FD81A"/>
                </a:solidFill>
                <a:latin typeface="VT323" panose="00000509000000000000" pitchFamily="49" charset="0"/>
              </a:rPr>
              <a:t>etc</a:t>
            </a:r>
            <a:r>
              <a:rPr lang="en-US" sz="2000" dirty="0">
                <a:solidFill>
                  <a:srgbClr val="1FD81A"/>
                </a:solidFill>
                <a:latin typeface="VT323" panose="00000509000000000000" pitchFamily="49" charset="0"/>
              </a:rPr>
              <a:t>/shadow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1FD81A"/>
              </a:solidFill>
              <a:latin typeface="VT323" panose="00000509000000000000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rgbClr val="1FD81A"/>
                </a:solidFill>
                <a:latin typeface="VT323" panose="00000509000000000000" pitchFamily="49" charset="0"/>
              </a:rPr>
              <a:t>pwconv</a:t>
            </a:r>
            <a:r>
              <a:rPr lang="en-US" sz="2000" dirty="0">
                <a:solidFill>
                  <a:srgbClr val="1FD81A"/>
                </a:solidFill>
                <a:latin typeface="VT323" panose="00000509000000000000" pitchFamily="49" charset="0"/>
              </a:rPr>
              <a:t> </a:t>
            </a:r>
            <a:r>
              <a:rPr lang="en-US" sz="2000" dirty="0" err="1">
                <a:latin typeface="VT323" panose="00000509000000000000" pitchFamily="49" charset="0"/>
              </a:rPr>
              <a:t>mette</a:t>
            </a:r>
            <a:r>
              <a:rPr lang="en-US" sz="2000" dirty="0">
                <a:latin typeface="VT323" panose="00000509000000000000" pitchFamily="49" charset="0"/>
              </a:rPr>
              <a:t> </a:t>
            </a:r>
            <a:r>
              <a:rPr lang="en-US" sz="2000" dirty="0" err="1">
                <a:latin typeface="VT323" panose="00000509000000000000" pitchFamily="49" charset="0"/>
              </a:rPr>
              <a:t>una</a:t>
            </a:r>
            <a:r>
              <a:rPr lang="en-US" sz="2000" dirty="0">
                <a:latin typeface="VT323" panose="00000509000000000000" pitchFamily="49" charset="0"/>
              </a:rPr>
              <a:t> ‘</a:t>
            </a:r>
            <a:r>
              <a:rPr lang="en-US" sz="2000" dirty="0">
                <a:solidFill>
                  <a:schemeClr val="tx2"/>
                </a:solidFill>
                <a:latin typeface="VT323" panose="00000509000000000000" pitchFamily="49" charset="0"/>
              </a:rPr>
              <a:t>x’</a:t>
            </a:r>
            <a:r>
              <a:rPr lang="en-US" sz="2000" dirty="0">
                <a:latin typeface="VT323" panose="00000509000000000000" pitchFamily="49" charset="0"/>
              </a:rPr>
              <a:t> al </a:t>
            </a:r>
            <a:r>
              <a:rPr lang="en-US" sz="2000" dirty="0" err="1">
                <a:latin typeface="VT323" panose="00000509000000000000" pitchFamily="49" charset="0"/>
              </a:rPr>
              <a:t>posto</a:t>
            </a:r>
            <a:r>
              <a:rPr lang="en-US" sz="2000" dirty="0">
                <a:latin typeface="VT323" panose="00000509000000000000" pitchFamily="49" charset="0"/>
              </a:rPr>
              <a:t> </a:t>
            </a:r>
            <a:r>
              <a:rPr lang="en-US" sz="2000" dirty="0" err="1">
                <a:latin typeface="VT323" panose="00000509000000000000" pitchFamily="49" charset="0"/>
              </a:rPr>
              <a:t>dell’hash</a:t>
            </a:r>
            <a:r>
              <a:rPr lang="en-US" sz="2000" dirty="0">
                <a:latin typeface="VT323" panose="00000509000000000000" pitchFamily="49" charset="0"/>
              </a:rPr>
              <a:t> in </a:t>
            </a:r>
            <a:r>
              <a:rPr lang="en-US" sz="2000" dirty="0">
                <a:solidFill>
                  <a:srgbClr val="1FD81A"/>
                </a:solidFill>
                <a:latin typeface="VT323" panose="00000509000000000000" pitchFamily="49" charset="0"/>
              </a:rPr>
              <a:t>/</a:t>
            </a:r>
            <a:r>
              <a:rPr lang="en-US" sz="2000" dirty="0" err="1">
                <a:solidFill>
                  <a:srgbClr val="1FD81A"/>
                </a:solidFill>
                <a:latin typeface="VT323" panose="00000509000000000000" pitchFamily="49" charset="0"/>
              </a:rPr>
              <a:t>etc</a:t>
            </a:r>
            <a:r>
              <a:rPr lang="en-US" sz="2000" dirty="0">
                <a:solidFill>
                  <a:srgbClr val="1FD81A"/>
                </a:solidFill>
                <a:latin typeface="VT323" panose="00000509000000000000" pitchFamily="49" charset="0"/>
              </a:rPr>
              <a:t>/passwd </a:t>
            </a:r>
            <a:endParaRPr lang="en-US" sz="2000" dirty="0">
              <a:latin typeface="VT323" panose="00000509000000000000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VT323" panose="00000509000000000000" pitchFamily="49" charset="0"/>
              </a:rPr>
              <a:t>Hash </a:t>
            </a:r>
            <a:r>
              <a:rPr lang="en-US" sz="2000" dirty="0" err="1">
                <a:latin typeface="VT323" panose="00000509000000000000" pitchFamily="49" charset="0"/>
              </a:rPr>
              <a:t>protetto</a:t>
            </a:r>
            <a:r>
              <a:rPr lang="en-US" sz="2000" dirty="0">
                <a:latin typeface="VT323" panose="00000509000000000000" pitchFamily="49" charset="0"/>
              </a:rPr>
              <a:t>!!!</a:t>
            </a:r>
          </a:p>
          <a:p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C0DEB3D-7F51-0F37-ECA1-2EDAB5D8E0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05" t="18607" r="7099" b="2048"/>
          <a:stretch/>
        </p:blipFill>
        <p:spPr>
          <a:xfrm>
            <a:off x="4140858" y="3133848"/>
            <a:ext cx="4761513" cy="890668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2050" name="Picture 2" descr="Immagine caricata">
            <a:extLst>
              <a:ext uri="{FF2B5EF4-FFF2-40B4-BE49-F238E27FC236}">
                <a16:creationId xmlns:a16="http://schemas.microsoft.com/office/drawing/2014/main" id="{5F7DCF3B-0C7C-0B93-795E-322EA0EA30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" r="1814"/>
          <a:stretch/>
        </p:blipFill>
        <p:spPr bwMode="auto">
          <a:xfrm>
            <a:off x="4140857" y="1788687"/>
            <a:ext cx="4761514" cy="83413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 descr="Immagine che contiene Elementi grafici, simbolo, logo, clipart&#10;&#10;Il contenuto generato dall'IA potrebbe non essere corretto.">
            <a:extLst>
              <a:ext uri="{FF2B5EF4-FFF2-40B4-BE49-F238E27FC236}">
                <a16:creationId xmlns:a16="http://schemas.microsoft.com/office/drawing/2014/main" id="{652A1E05-4648-3214-0C29-E52545EA59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134" y="3926627"/>
            <a:ext cx="765626" cy="765626"/>
          </a:xfrm>
          <a:prstGeom prst="rect">
            <a:avLst/>
          </a:prstGeom>
        </p:spPr>
      </p:pic>
      <p:sp>
        <p:nvSpPr>
          <p:cNvPr id="12" name="Ovale 11">
            <a:extLst>
              <a:ext uri="{FF2B5EF4-FFF2-40B4-BE49-F238E27FC236}">
                <a16:creationId xmlns:a16="http://schemas.microsoft.com/office/drawing/2014/main" id="{B0264B3D-6295-CA8A-D443-709D02133FA9}"/>
              </a:ext>
            </a:extLst>
          </p:cNvPr>
          <p:cNvSpPr/>
          <p:nvPr/>
        </p:nvSpPr>
        <p:spPr>
          <a:xfrm>
            <a:off x="4464844" y="3355181"/>
            <a:ext cx="255985" cy="266700"/>
          </a:xfrm>
          <a:prstGeom prst="ellipse">
            <a:avLst/>
          </a:prstGeom>
          <a:noFill/>
          <a:ln>
            <a:solidFill>
              <a:srgbClr val="1FD8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4A08B3C1-3EBA-EBD4-4E10-8B79366968EE}"/>
              </a:ext>
            </a:extLst>
          </p:cNvPr>
          <p:cNvSpPr/>
          <p:nvPr/>
        </p:nvSpPr>
        <p:spPr>
          <a:xfrm>
            <a:off x="4444007" y="2415526"/>
            <a:ext cx="255985" cy="266700"/>
          </a:xfrm>
          <a:prstGeom prst="ellipse">
            <a:avLst/>
          </a:prstGeom>
          <a:noFill/>
          <a:ln>
            <a:solidFill>
              <a:srgbClr val="1FD8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00414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CB4B59-8700-1C6F-BDBF-4442C2807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>
                <a:latin typeface="VT323" panose="00000509000000000000" pitchFamily="49" charset="0"/>
              </a:rPr>
              <a:t>Nuovo attacco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262BBF-5F1A-ED09-14D4-5CAB04D36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899" y="1369219"/>
            <a:ext cx="4943475" cy="322183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000" dirty="0">
                <a:latin typeface="VT323" panose="00000509000000000000" pitchFamily="49" charset="0"/>
              </a:rPr>
              <a:t>Proviamo ad effettuare un nuovo attacco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000" dirty="0">
                <a:latin typeface="VT323" panose="00000509000000000000" pitchFamily="49" charset="0"/>
              </a:rPr>
              <a:t>Autentichiamoci come </a:t>
            </a:r>
            <a:r>
              <a:rPr lang="it-IT" sz="2000" dirty="0">
                <a:solidFill>
                  <a:schemeClr val="tx2"/>
                </a:solidFill>
                <a:latin typeface="VT323" panose="00000509000000000000" pitchFamily="49" charset="0"/>
              </a:rPr>
              <a:t>level06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000" dirty="0">
                <a:latin typeface="VT323" panose="00000509000000000000" pitchFamily="49" charset="0"/>
              </a:rPr>
              <a:t>Proviamo a leggere il contenuto di </a:t>
            </a:r>
            <a:r>
              <a:rPr lang="it-IT" sz="2000" dirty="0">
                <a:solidFill>
                  <a:schemeClr val="tx2"/>
                </a:solidFill>
                <a:latin typeface="VT323" panose="00000509000000000000" pitchFamily="49" charset="0"/>
              </a:rPr>
              <a:t>/</a:t>
            </a:r>
            <a:r>
              <a:rPr lang="it-IT" sz="2000" dirty="0" err="1">
                <a:solidFill>
                  <a:schemeClr val="tx2"/>
                </a:solidFill>
                <a:latin typeface="VT323" panose="00000509000000000000" pitchFamily="49" charset="0"/>
              </a:rPr>
              <a:t>etc</a:t>
            </a:r>
            <a:r>
              <a:rPr lang="it-IT" sz="2000" dirty="0">
                <a:solidFill>
                  <a:schemeClr val="tx2"/>
                </a:solidFill>
                <a:latin typeface="VT323" panose="00000509000000000000" pitchFamily="49" charset="0"/>
              </a:rPr>
              <a:t>/</a:t>
            </a:r>
            <a:r>
              <a:rPr lang="it-IT" sz="2000" dirty="0" err="1">
                <a:solidFill>
                  <a:schemeClr val="tx2"/>
                </a:solidFill>
                <a:latin typeface="VT323" panose="00000509000000000000" pitchFamily="49" charset="0"/>
              </a:rPr>
              <a:t>passwd</a:t>
            </a:r>
            <a:endParaRPr lang="it-IT" sz="2000" dirty="0">
              <a:solidFill>
                <a:schemeClr val="tx2"/>
              </a:solidFill>
              <a:latin typeface="VT323" panose="00000509000000000000" pitchFamily="49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77AA94F-E56B-A7E9-E38F-37B5885E82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30" r="5140" b="38131"/>
          <a:stretch/>
        </p:blipFill>
        <p:spPr>
          <a:xfrm>
            <a:off x="2709863" y="2633723"/>
            <a:ext cx="4572000" cy="715566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DABB50B-F057-87CE-D33D-CABC499547D8}"/>
              </a:ext>
            </a:extLst>
          </p:cNvPr>
          <p:cNvSpPr txBox="1"/>
          <p:nvPr/>
        </p:nvSpPr>
        <p:spPr>
          <a:xfrm>
            <a:off x="4291013" y="3462338"/>
            <a:ext cx="43529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rgbClr val="FFFFFF"/>
                </a:solidFill>
                <a:latin typeface="VT323" panose="00000509000000000000" pitchFamily="49" charset="0"/>
              </a:rPr>
              <a:t>Impossibile recuperare l’</a:t>
            </a:r>
            <a:r>
              <a:rPr lang="it-IT" sz="2000" dirty="0" err="1">
                <a:solidFill>
                  <a:srgbClr val="FFFFFF"/>
                </a:solidFill>
                <a:latin typeface="VT323" panose="00000509000000000000" pitchFamily="49" charset="0"/>
              </a:rPr>
              <a:t>hash</a:t>
            </a:r>
            <a:endParaRPr lang="it-IT" sz="2000" dirty="0">
              <a:solidFill>
                <a:srgbClr val="FFFFFF"/>
              </a:solidFill>
              <a:latin typeface="VT323" panose="00000509000000000000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rgbClr val="1FD81A"/>
                </a:solidFill>
                <a:latin typeface="VT323" panose="00000509000000000000" pitchFamily="49" charset="0"/>
              </a:rPr>
              <a:t>x</a:t>
            </a:r>
            <a:r>
              <a:rPr lang="it-IT" sz="2000" dirty="0">
                <a:solidFill>
                  <a:srgbClr val="FFFFFF"/>
                </a:solidFill>
                <a:latin typeface="VT323" panose="00000509000000000000" pitchFamily="49" charset="0"/>
              </a:rPr>
              <a:t> nel secondo campo del record </a:t>
            </a:r>
            <a:r>
              <a:rPr lang="it-IT" sz="2000" dirty="0">
                <a:solidFill>
                  <a:srgbClr val="1FD81A"/>
                </a:solidFill>
                <a:latin typeface="VT323" panose="00000509000000000000" pitchFamily="49" charset="0"/>
              </a:rPr>
              <a:t>flag06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rgbClr val="FFFFFF"/>
                </a:solidFill>
                <a:latin typeface="VT323" panose="00000509000000000000" pitchFamily="49" charset="0"/>
              </a:rPr>
              <a:t>Attacco fallito!</a:t>
            </a:r>
          </a:p>
        </p:txBody>
      </p:sp>
      <p:grpSp>
        <p:nvGrpSpPr>
          <p:cNvPr id="13" name="Google Shape;7951;p14">
            <a:extLst>
              <a:ext uri="{FF2B5EF4-FFF2-40B4-BE49-F238E27FC236}">
                <a16:creationId xmlns:a16="http://schemas.microsoft.com/office/drawing/2014/main" id="{FDAD4A34-0278-FEF7-A7E7-6548A39D1A68}"/>
              </a:ext>
            </a:extLst>
          </p:cNvPr>
          <p:cNvGrpSpPr/>
          <p:nvPr/>
        </p:nvGrpSpPr>
        <p:grpSpPr>
          <a:xfrm>
            <a:off x="6626936" y="4142124"/>
            <a:ext cx="352480" cy="335877"/>
            <a:chOff x="5648375" y="4399300"/>
            <a:chExt cx="483125" cy="483125"/>
          </a:xfrm>
        </p:grpSpPr>
        <p:sp>
          <p:nvSpPr>
            <p:cNvPr id="14" name="Google Shape;7952;p14">
              <a:extLst>
                <a:ext uri="{FF2B5EF4-FFF2-40B4-BE49-F238E27FC236}">
                  <a16:creationId xmlns:a16="http://schemas.microsoft.com/office/drawing/2014/main" id="{ABFBF783-5E7C-25C0-2185-E640C3DCC3B5}"/>
                </a:ext>
              </a:extLst>
            </p:cNvPr>
            <p:cNvSpPr/>
            <p:nvPr/>
          </p:nvSpPr>
          <p:spPr>
            <a:xfrm>
              <a:off x="5648375" y="439930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906" y="1133"/>
                    <a:pt x="14041" y="2029"/>
                    <a:pt x="15668" y="3657"/>
                  </a:cubicBezTo>
                  <a:cubicBezTo>
                    <a:pt x="17295" y="5287"/>
                    <a:pt x="18192" y="7419"/>
                    <a:pt x="18192" y="9663"/>
                  </a:cubicBezTo>
                  <a:cubicBezTo>
                    <a:pt x="18192" y="11906"/>
                    <a:pt x="17295" y="14041"/>
                    <a:pt x="15668" y="15668"/>
                  </a:cubicBezTo>
                  <a:cubicBezTo>
                    <a:pt x="14041" y="17296"/>
                    <a:pt x="11906" y="18193"/>
                    <a:pt x="9662" y="18193"/>
                  </a:cubicBezTo>
                  <a:cubicBezTo>
                    <a:pt x="7419" y="18193"/>
                    <a:pt x="5284" y="17296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287" y="2029"/>
                    <a:pt x="7419" y="1133"/>
                    <a:pt x="9662" y="1133"/>
                  </a:cubicBezTo>
                  <a:close/>
                  <a:moveTo>
                    <a:pt x="9662" y="0"/>
                  </a:moveTo>
                  <a:cubicBezTo>
                    <a:pt x="7117" y="0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8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8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11" y="0"/>
                    <a:pt x="9662" y="0"/>
                  </a:cubicBezTo>
                  <a:close/>
                </a:path>
              </a:pathLst>
            </a:custGeom>
            <a:solidFill>
              <a:srgbClr val="1FD8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7953;p14">
              <a:extLst>
                <a:ext uri="{FF2B5EF4-FFF2-40B4-BE49-F238E27FC236}">
                  <a16:creationId xmlns:a16="http://schemas.microsoft.com/office/drawing/2014/main" id="{A38B2A32-C0FF-1268-6A00-009EEFD10E87}"/>
                </a:ext>
              </a:extLst>
            </p:cNvPr>
            <p:cNvSpPr/>
            <p:nvPr/>
          </p:nvSpPr>
          <p:spPr>
            <a:xfrm>
              <a:off x="5734275" y="4598425"/>
              <a:ext cx="311400" cy="84950"/>
            </a:xfrm>
            <a:custGeom>
              <a:avLst/>
              <a:gdLst/>
              <a:ahLst/>
              <a:cxnLst/>
              <a:rect l="l" t="t" r="r" b="b"/>
              <a:pathLst>
                <a:path w="12456" h="3398" extrusionOk="0">
                  <a:moveTo>
                    <a:pt x="11323" y="1133"/>
                  </a:moveTo>
                  <a:lnTo>
                    <a:pt x="11323" y="2265"/>
                  </a:lnTo>
                  <a:lnTo>
                    <a:pt x="1133" y="2265"/>
                  </a:lnTo>
                  <a:lnTo>
                    <a:pt x="1133" y="1133"/>
                  </a:lnTo>
                  <a:close/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lnTo>
                    <a:pt x="0" y="2830"/>
                  </a:lnTo>
                  <a:cubicBezTo>
                    <a:pt x="0" y="3144"/>
                    <a:pt x="251" y="3398"/>
                    <a:pt x="565" y="3398"/>
                  </a:cubicBezTo>
                  <a:lnTo>
                    <a:pt x="11888" y="3398"/>
                  </a:lnTo>
                  <a:cubicBezTo>
                    <a:pt x="12202" y="3398"/>
                    <a:pt x="12455" y="3144"/>
                    <a:pt x="12455" y="2830"/>
                  </a:cubicBezTo>
                  <a:lnTo>
                    <a:pt x="12455" y="565"/>
                  </a:lnTo>
                  <a:cubicBezTo>
                    <a:pt x="12455" y="251"/>
                    <a:pt x="12202" y="1"/>
                    <a:pt x="11888" y="1"/>
                  </a:cubicBezTo>
                  <a:close/>
                </a:path>
              </a:pathLst>
            </a:custGeom>
            <a:solidFill>
              <a:srgbClr val="1FD8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FD81A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42354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64DD1-CD2E-F8BE-CA51-F51035A87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4FE93123-E01E-3CBF-53DF-C17166F6D55A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9143999" y="0"/>
            <a:ext cx="702129" cy="2637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2C0B3E06-9E2F-4119-5B85-63A719705D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10740" y="403860"/>
            <a:ext cx="4701540" cy="417576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B916BE-9372-3E37-B6DA-C7FBD39D1DD9}"/>
              </a:ext>
            </a:extLst>
          </p:cNvPr>
          <p:cNvSpPr txBox="1"/>
          <p:nvPr/>
        </p:nvSpPr>
        <p:spPr>
          <a:xfrm>
            <a:off x="6172743" y="4072681"/>
            <a:ext cx="3322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400">
                <a:solidFill>
                  <a:schemeClr val="bg1"/>
                </a:solidFill>
                <a:latin typeface="VT323" panose="00000509000000000000" pitchFamily="49" charset="0"/>
              </a:rPr>
              <a:t>Dello Russo </a:t>
            </a:r>
            <a:r>
              <a:rPr lang="it-IT" sz="2400">
                <a:solidFill>
                  <a:schemeClr val="tx2"/>
                </a:solidFill>
                <a:latin typeface="VT323" panose="00000509000000000000" pitchFamily="49" charset="0"/>
              </a:rPr>
              <a:t>Daniele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400">
                <a:solidFill>
                  <a:schemeClr val="bg1"/>
                </a:solidFill>
                <a:latin typeface="VT323" panose="00000509000000000000" pitchFamily="49" charset="0"/>
              </a:rPr>
              <a:t>Lezzi </a:t>
            </a:r>
            <a:r>
              <a:rPr lang="it-IT" sz="2400">
                <a:solidFill>
                  <a:schemeClr val="tx2"/>
                </a:solidFill>
                <a:latin typeface="VT323" panose="00000509000000000000" pitchFamily="49" charset="0"/>
              </a:rPr>
              <a:t>Mario</a:t>
            </a:r>
          </a:p>
        </p:txBody>
      </p:sp>
    </p:spTree>
    <p:extLst>
      <p:ext uri="{BB962C8B-B14F-4D97-AF65-F5344CB8AC3E}">
        <p14:creationId xmlns:p14="http://schemas.microsoft.com/office/powerpoint/2010/main" val="2209864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FAB30-C3BD-7A85-AC2D-71D7A03FC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1E03726C-ED23-EF8E-291C-D95604A06AAC}"/>
              </a:ext>
            </a:extLst>
          </p:cNvPr>
          <p:cNvSpPr/>
          <p:nvPr/>
        </p:nvSpPr>
        <p:spPr>
          <a:xfrm>
            <a:off x="3869343" y="1446612"/>
            <a:ext cx="1405314" cy="9201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35A688-FB0C-6649-A57F-96BBC6570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2838951"/>
            <a:ext cx="7696200" cy="648552"/>
          </a:xfrm>
        </p:spPr>
        <p:txBody>
          <a:bodyPr/>
          <a:lstStyle/>
          <a:p>
            <a:r>
              <a:rPr lang="es-ES" sz="6000">
                <a:latin typeface="VT323" panose="00000509000000000000" pitchFamily="49" charset="0"/>
              </a:rPr>
              <a:t>Albero di attacco</a:t>
            </a:r>
            <a:endParaRPr lang="en-US" sz="6000">
              <a:latin typeface="VT323" panose="00000509000000000000" pitchFamily="49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B4A7C2-5B23-7493-BE9B-916EA4035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1072" y="3422602"/>
            <a:ext cx="7696200" cy="273224"/>
          </a:xfrm>
        </p:spPr>
        <p:txBody>
          <a:bodyPr/>
          <a:lstStyle/>
          <a:p>
            <a:r>
              <a:rPr lang="en-US" sz="1800">
                <a:latin typeface="VT323" panose="00000509000000000000" pitchFamily="49" charset="0"/>
              </a:rPr>
              <a:t>Level 06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AE0A538-1CE6-5133-D917-DB52B0D0ACA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39183" y="1575249"/>
            <a:ext cx="1465634" cy="729300"/>
          </a:xfrm>
        </p:spPr>
        <p:txBody>
          <a:bodyPr/>
          <a:lstStyle/>
          <a:p>
            <a:r>
              <a:rPr lang="es-ES">
                <a:latin typeface="VT323" panose="00000509000000000000" pitchFamily="49" charset="0"/>
              </a:rPr>
              <a:t>02</a:t>
            </a:r>
            <a:endParaRPr lang="en-US">
              <a:latin typeface="VT323" panose="00000509000000000000" pitchFamily="49" charset="0"/>
            </a:endParaRPr>
          </a:p>
        </p:txBody>
      </p:sp>
      <p:pic>
        <p:nvPicPr>
          <p:cNvPr id="9" name="Imagen 8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220E4B6D-3B8C-68C7-C663-F3F81C716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14713"/>
            <a:ext cx="1340903" cy="315348"/>
          </a:xfrm>
          <a:prstGeom prst="rect">
            <a:avLst/>
          </a:prstGeom>
        </p:spPr>
      </p:pic>
      <p:pic>
        <p:nvPicPr>
          <p:cNvPr id="10" name="Imagen 9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502ECAAA-D440-7342-B9F9-8846E4059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5863460" y="152670"/>
            <a:ext cx="1413641" cy="2201746"/>
          </a:xfrm>
          <a:prstGeom prst="rect">
            <a:avLst/>
          </a:prstGeom>
        </p:spPr>
      </p:pic>
      <p:pic>
        <p:nvPicPr>
          <p:cNvPr id="33" name="Imagen 32" descr="Forma&#10;&#10;Descripción generada automáticamente">
            <a:extLst>
              <a:ext uri="{FF2B5EF4-FFF2-40B4-BE49-F238E27FC236}">
                <a16:creationId xmlns:a16="http://schemas.microsoft.com/office/drawing/2014/main" id="{7A4C9244-2AA6-3153-324A-7B7E8E91AD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9584" y="4089675"/>
            <a:ext cx="3322320" cy="880771"/>
          </a:xfrm>
          <a:prstGeom prst="rect">
            <a:avLst/>
          </a:prstGeom>
        </p:spPr>
      </p:pic>
      <p:pic>
        <p:nvPicPr>
          <p:cNvPr id="34" name="Imagen 33" descr="Forma&#10;&#10;Descripción generada automáticamente">
            <a:extLst>
              <a:ext uri="{FF2B5EF4-FFF2-40B4-BE49-F238E27FC236}">
                <a16:creationId xmlns:a16="http://schemas.microsoft.com/office/drawing/2014/main" id="{480D648A-DEA2-8817-AD33-205B4EDE1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73435" y="956462"/>
            <a:ext cx="3322320" cy="88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01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17791-24B1-8198-CB4A-FB4E824AB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54F9F4-A641-79E3-FE39-93283662F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 anchor="ctr">
            <a:normAutofit/>
          </a:bodyPr>
          <a:lstStyle/>
          <a:p>
            <a:r>
              <a:rPr lang="it-IT" sz="4400">
                <a:latin typeface="VT323" panose="00000509000000000000" pitchFamily="49" charset="0"/>
              </a:rPr>
              <a:t>Esecuzione indiretta</a:t>
            </a:r>
          </a:p>
        </p:txBody>
      </p:sp>
      <p:pic>
        <p:nvPicPr>
          <p:cNvPr id="6" name="Segnaposto contenuto 5" descr="Immagine che contiene testo, schermat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A75C54A8-950A-A6CF-E515-BCA0F9915F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133" y="1477343"/>
            <a:ext cx="6545782" cy="2739320"/>
          </a:xfrm>
        </p:spPr>
      </p:pic>
    </p:spTree>
    <p:extLst>
      <p:ext uri="{BB962C8B-B14F-4D97-AF65-F5344CB8AC3E}">
        <p14:creationId xmlns:p14="http://schemas.microsoft.com/office/powerpoint/2010/main" val="1667155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8BD2670-504A-50FC-34BC-5DE8AF313278}"/>
              </a:ext>
            </a:extLst>
          </p:cNvPr>
          <p:cNvSpPr txBox="1"/>
          <p:nvPr/>
        </p:nvSpPr>
        <p:spPr>
          <a:xfrm>
            <a:off x="628650" y="595148"/>
            <a:ext cx="7886700" cy="3827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 defTabSz="6858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kern="1200" dirty="0">
                <a:solidFill>
                  <a:schemeClr val="bg1"/>
                </a:solidFill>
                <a:latin typeface="VT323" panose="00000509000000000000" pitchFamily="49" charset="0"/>
                <a:ea typeface="+mj-ea"/>
                <a:cs typeface="+mj-cs"/>
              </a:rPr>
              <a:t>La </a:t>
            </a:r>
            <a:r>
              <a:rPr lang="en-US" sz="2800" kern="1200" dirty="0" err="1">
                <a:solidFill>
                  <a:schemeClr val="bg1"/>
                </a:solidFill>
                <a:latin typeface="VT323" panose="00000509000000000000" pitchFamily="49" charset="0"/>
                <a:ea typeface="+mj-ea"/>
                <a:cs typeface="+mj-cs"/>
              </a:rPr>
              <a:t>descrizione</a:t>
            </a:r>
            <a:r>
              <a:rPr lang="en-US" sz="2800" kern="1200" dirty="0">
                <a:solidFill>
                  <a:schemeClr val="bg1"/>
                </a:solidFill>
                <a:latin typeface="VT323" panose="00000509000000000000" pitchFamily="49" charset="0"/>
                <a:ea typeface="+mj-ea"/>
                <a:cs typeface="+mj-cs"/>
              </a:rPr>
              <a:t> del </a:t>
            </a:r>
            <a:r>
              <a:rPr lang="en-US" sz="2800" kern="1200" dirty="0" err="1">
                <a:solidFill>
                  <a:schemeClr val="bg1"/>
                </a:solidFill>
                <a:latin typeface="VT323" panose="00000509000000000000" pitchFamily="49" charset="0"/>
                <a:ea typeface="+mj-ea"/>
                <a:cs typeface="+mj-cs"/>
              </a:rPr>
              <a:t>livello</a:t>
            </a:r>
            <a:r>
              <a:rPr lang="en-US" sz="2800" kern="1200" dirty="0">
                <a:solidFill>
                  <a:schemeClr val="bg1"/>
                </a:solidFill>
                <a:latin typeface="VT323" panose="00000509000000000000" pitchFamily="49" charset="0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chemeClr val="bg1"/>
                </a:solidFill>
                <a:latin typeface="VT323" panose="00000509000000000000" pitchFamily="49" charset="0"/>
                <a:ea typeface="+mj-ea"/>
                <a:cs typeface="+mj-cs"/>
              </a:rPr>
              <a:t>su</a:t>
            </a:r>
            <a:r>
              <a:rPr lang="en-US" sz="2800" kern="1200" dirty="0">
                <a:solidFill>
                  <a:schemeClr val="bg1"/>
                </a:solidFill>
                <a:latin typeface="VT323" panose="00000509000000000000" pitchFamily="49" charset="0"/>
                <a:ea typeface="+mj-ea"/>
                <a:cs typeface="+mj-cs"/>
              </a:rPr>
              <a:t> </a:t>
            </a:r>
            <a:r>
              <a:rPr lang="en-US" sz="2800" kern="1200" dirty="0">
                <a:solidFill>
                  <a:schemeClr val="tx2"/>
                </a:solidFill>
                <a:latin typeface="VT323" panose="00000509000000000000" pitchFamily="49" charset="0"/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https://exploit.education/nebula/level-06/</a:t>
            </a:r>
            <a:r>
              <a:rPr lang="en-US" sz="2800" kern="1200" dirty="0">
                <a:solidFill>
                  <a:schemeClr val="tx2"/>
                </a:solidFill>
                <a:latin typeface="VT323" panose="00000509000000000000" pitchFamily="49" charset="0"/>
                <a:ea typeface="+mj-ea"/>
                <a:cs typeface="+mj-cs"/>
              </a:rPr>
              <a:t> </a:t>
            </a:r>
            <a:r>
              <a:rPr lang="en-US" sz="2800" kern="1200" dirty="0">
                <a:solidFill>
                  <a:schemeClr val="bg1"/>
                </a:solidFill>
                <a:latin typeface="VT323" panose="00000509000000000000" pitchFamily="49" charset="0"/>
                <a:ea typeface="+mj-ea"/>
                <a:cs typeface="+mj-cs"/>
              </a:rPr>
              <a:t>ci </a:t>
            </a:r>
            <a:r>
              <a:rPr lang="en-US" sz="2800" kern="1200" dirty="0" err="1">
                <a:solidFill>
                  <a:schemeClr val="bg1"/>
                </a:solidFill>
                <a:latin typeface="VT323" panose="00000509000000000000" pitchFamily="49" charset="0"/>
                <a:ea typeface="+mj-ea"/>
                <a:cs typeface="+mj-cs"/>
              </a:rPr>
              <a:t>consiglia</a:t>
            </a:r>
            <a:r>
              <a:rPr lang="en-US" sz="2800" kern="1200" dirty="0">
                <a:solidFill>
                  <a:schemeClr val="bg1"/>
                </a:solidFill>
                <a:latin typeface="VT323" panose="00000509000000000000" pitchFamily="49" charset="0"/>
                <a:ea typeface="+mj-ea"/>
                <a:cs typeface="+mj-cs"/>
              </a:rPr>
              <a:t> di </a:t>
            </a:r>
            <a:r>
              <a:rPr lang="en-US" sz="2800" kern="1200" dirty="0" err="1">
                <a:solidFill>
                  <a:schemeClr val="bg1"/>
                </a:solidFill>
                <a:latin typeface="VT323" panose="00000509000000000000" pitchFamily="49" charset="0"/>
                <a:ea typeface="+mj-ea"/>
                <a:cs typeface="+mj-cs"/>
              </a:rPr>
              <a:t>cercare</a:t>
            </a:r>
            <a:r>
              <a:rPr lang="en-US" sz="2800" kern="1200" dirty="0">
                <a:solidFill>
                  <a:schemeClr val="bg1"/>
                </a:solidFill>
                <a:latin typeface="VT323" panose="00000509000000000000" pitchFamily="49" charset="0"/>
                <a:ea typeface="+mj-ea"/>
                <a:cs typeface="+mj-cs"/>
              </a:rPr>
              <a:t> file </a:t>
            </a:r>
            <a:r>
              <a:rPr lang="en-US" sz="2800" kern="1200" dirty="0" err="1">
                <a:solidFill>
                  <a:schemeClr val="bg1"/>
                </a:solidFill>
                <a:latin typeface="VT323" panose="00000509000000000000" pitchFamily="49" charset="0"/>
                <a:ea typeface="+mj-ea"/>
                <a:cs typeface="+mj-cs"/>
              </a:rPr>
              <a:t>utili</a:t>
            </a:r>
            <a:r>
              <a:rPr lang="en-US" sz="2800" kern="1200" dirty="0">
                <a:solidFill>
                  <a:schemeClr val="bg1"/>
                </a:solidFill>
                <a:latin typeface="VT323" panose="00000509000000000000" pitchFamily="49" charset="0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chemeClr val="bg1"/>
                </a:solidFill>
                <a:latin typeface="VT323" panose="00000509000000000000" pitchFamily="49" charset="0"/>
                <a:ea typeface="+mj-ea"/>
                <a:cs typeface="+mj-cs"/>
              </a:rPr>
              <a:t>alla</a:t>
            </a:r>
            <a:r>
              <a:rPr lang="en-US" sz="2800" kern="1200" dirty="0">
                <a:solidFill>
                  <a:schemeClr val="bg1"/>
                </a:solidFill>
                <a:latin typeface="VT323" panose="00000509000000000000" pitchFamily="49" charset="0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chemeClr val="bg1"/>
                </a:solidFill>
                <a:latin typeface="VT323" panose="00000509000000000000" pitchFamily="49" charset="0"/>
                <a:ea typeface="+mj-ea"/>
                <a:cs typeface="+mj-cs"/>
              </a:rPr>
              <a:t>sfida</a:t>
            </a:r>
            <a:r>
              <a:rPr lang="en-US" sz="2800" kern="1200" dirty="0">
                <a:solidFill>
                  <a:schemeClr val="bg1"/>
                </a:solidFill>
                <a:latin typeface="VT323" panose="00000509000000000000" pitchFamily="49" charset="0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chemeClr val="bg1"/>
                </a:solidFill>
                <a:latin typeface="VT323" panose="00000509000000000000" pitchFamily="49" charset="0"/>
                <a:ea typeface="+mj-ea"/>
                <a:cs typeface="+mj-cs"/>
              </a:rPr>
              <a:t>nella</a:t>
            </a:r>
            <a:r>
              <a:rPr lang="en-US" sz="2800" kern="1200" dirty="0">
                <a:solidFill>
                  <a:schemeClr val="bg1"/>
                </a:solidFill>
                <a:latin typeface="VT323" panose="00000509000000000000" pitchFamily="49" charset="0"/>
                <a:ea typeface="+mj-ea"/>
                <a:cs typeface="+mj-cs"/>
              </a:rPr>
              <a:t> directory </a:t>
            </a:r>
            <a:r>
              <a:rPr lang="en-US" sz="2800" kern="1200" dirty="0">
                <a:solidFill>
                  <a:schemeClr val="tx2"/>
                </a:solidFill>
                <a:latin typeface="VT323" panose="00000509000000000000" pitchFamily="49" charset="0"/>
                <a:ea typeface="+mj-ea"/>
                <a:cs typeface="+mj-cs"/>
              </a:rPr>
              <a:t>/home/flag06</a:t>
            </a:r>
            <a:r>
              <a:rPr lang="en-US" sz="2800" kern="1200" dirty="0">
                <a:solidFill>
                  <a:schemeClr val="bg1"/>
                </a:solidFill>
                <a:latin typeface="VT323" panose="00000509000000000000" pitchFamily="49" charset="0"/>
                <a:ea typeface="+mj-ea"/>
                <a:cs typeface="+mj-cs"/>
              </a:rPr>
              <a:t> </a:t>
            </a:r>
          </a:p>
          <a:p>
            <a:pPr defTabSz="6858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800" dirty="0">
              <a:solidFill>
                <a:schemeClr val="bg1"/>
              </a:solidFill>
              <a:latin typeface="VT323" panose="00000509000000000000" pitchFamily="49" charset="0"/>
              <a:ea typeface="+mj-ea"/>
              <a:cs typeface="+mj-cs"/>
            </a:endParaRPr>
          </a:p>
          <a:p>
            <a:pPr marL="457200" indent="-457200" defTabSz="6858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kern="1200" dirty="0" err="1">
                <a:solidFill>
                  <a:schemeClr val="bg1"/>
                </a:solidFill>
                <a:latin typeface="VT323" panose="00000509000000000000" pitchFamily="49" charset="0"/>
                <a:ea typeface="+mj-ea"/>
                <a:cs typeface="+mj-cs"/>
              </a:rPr>
              <a:t>facciamo</a:t>
            </a:r>
            <a:r>
              <a:rPr lang="en-US" sz="2800" kern="1200" dirty="0">
                <a:solidFill>
                  <a:schemeClr val="bg1"/>
                </a:solidFill>
                <a:latin typeface="VT323" panose="00000509000000000000" pitchFamily="49" charset="0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chemeClr val="bg1"/>
                </a:solidFill>
                <a:latin typeface="VT323" panose="00000509000000000000" pitchFamily="49" charset="0"/>
                <a:ea typeface="+mj-ea"/>
                <a:cs typeface="+mj-cs"/>
              </a:rPr>
              <a:t>l’accesso</a:t>
            </a:r>
            <a:r>
              <a:rPr lang="en-US" sz="2800" kern="1200" dirty="0">
                <a:solidFill>
                  <a:schemeClr val="bg1"/>
                </a:solidFill>
                <a:latin typeface="VT323" panose="00000509000000000000" pitchFamily="49" charset="0"/>
                <a:ea typeface="+mj-ea"/>
                <a:cs typeface="+mj-cs"/>
              </a:rPr>
              <a:t> con le </a:t>
            </a:r>
            <a:r>
              <a:rPr lang="en-US" sz="2800" kern="1200" dirty="0" err="1">
                <a:solidFill>
                  <a:schemeClr val="bg1"/>
                </a:solidFill>
                <a:latin typeface="VT323" panose="00000509000000000000" pitchFamily="49" charset="0"/>
                <a:ea typeface="+mj-ea"/>
                <a:cs typeface="+mj-cs"/>
              </a:rPr>
              <a:t>credenziali</a:t>
            </a:r>
            <a:r>
              <a:rPr lang="en-US" sz="2800" kern="1200" dirty="0">
                <a:solidFill>
                  <a:schemeClr val="bg1"/>
                </a:solidFill>
                <a:latin typeface="VT323" panose="00000509000000000000" pitchFamily="49" charset="0"/>
                <a:ea typeface="+mj-ea"/>
                <a:cs typeface="+mj-cs"/>
              </a:rPr>
              <a:t> di </a:t>
            </a:r>
            <a:r>
              <a:rPr lang="en-US" sz="2800" kern="1200" dirty="0">
                <a:solidFill>
                  <a:schemeClr val="tx2"/>
                </a:solidFill>
                <a:latin typeface="VT323" panose="00000509000000000000" pitchFamily="49" charset="0"/>
                <a:ea typeface="+mj-ea"/>
                <a:cs typeface="+mj-cs"/>
              </a:rPr>
              <a:t>level06</a:t>
            </a:r>
            <a:r>
              <a:rPr lang="en-US" sz="2800" kern="1200" dirty="0">
                <a:solidFill>
                  <a:schemeClr val="bg1"/>
                </a:solidFill>
                <a:latin typeface="VT323" panose="00000509000000000000" pitchFamily="49" charset="0"/>
                <a:ea typeface="+mj-ea"/>
                <a:cs typeface="+mj-cs"/>
              </a:rPr>
              <a:t> e </a:t>
            </a:r>
            <a:r>
              <a:rPr lang="en-US" sz="2800" kern="1200" dirty="0" err="1">
                <a:solidFill>
                  <a:schemeClr val="bg1"/>
                </a:solidFill>
                <a:latin typeface="VT323" panose="00000509000000000000" pitchFamily="49" charset="0"/>
                <a:ea typeface="+mj-ea"/>
                <a:cs typeface="+mj-cs"/>
              </a:rPr>
              <a:t>cerchiamo</a:t>
            </a:r>
            <a:r>
              <a:rPr lang="en-US" sz="2800" kern="1200" dirty="0">
                <a:solidFill>
                  <a:schemeClr val="bg1"/>
                </a:solidFill>
                <a:latin typeface="VT323" panose="00000509000000000000" pitchFamily="49" charset="0"/>
                <a:ea typeface="+mj-ea"/>
                <a:cs typeface="+mj-cs"/>
              </a:rPr>
              <a:t> file </a:t>
            </a:r>
            <a:r>
              <a:rPr lang="en-US" sz="2800" kern="1200" dirty="0" err="1">
                <a:solidFill>
                  <a:schemeClr val="bg1"/>
                </a:solidFill>
                <a:latin typeface="VT323" panose="00000509000000000000" pitchFamily="49" charset="0"/>
                <a:ea typeface="+mj-ea"/>
                <a:cs typeface="+mj-cs"/>
              </a:rPr>
              <a:t>utili</a:t>
            </a:r>
            <a:r>
              <a:rPr lang="en-US" sz="2800" kern="1200" dirty="0">
                <a:solidFill>
                  <a:schemeClr val="bg1"/>
                </a:solidFill>
                <a:latin typeface="VT323" panose="00000509000000000000" pitchFamily="49" charset="0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chemeClr val="bg1"/>
                </a:solidFill>
                <a:latin typeface="VT323" panose="00000509000000000000" pitchFamily="49" charset="0"/>
                <a:ea typeface="+mj-ea"/>
                <a:cs typeface="+mj-cs"/>
              </a:rPr>
              <a:t>alla</a:t>
            </a:r>
            <a:r>
              <a:rPr lang="en-US" sz="2800" kern="1200" dirty="0">
                <a:solidFill>
                  <a:schemeClr val="bg1"/>
                </a:solidFill>
                <a:latin typeface="VT323" panose="00000509000000000000" pitchFamily="49" charset="0"/>
                <a:ea typeface="+mj-ea"/>
                <a:cs typeface="+mj-cs"/>
              </a:rPr>
              <a:t> nostra </a:t>
            </a:r>
            <a:r>
              <a:rPr lang="en-US" sz="2800" kern="1200" dirty="0" err="1">
                <a:solidFill>
                  <a:schemeClr val="bg1"/>
                </a:solidFill>
                <a:latin typeface="VT323" panose="00000509000000000000" pitchFamily="49" charset="0"/>
                <a:ea typeface="+mj-ea"/>
                <a:cs typeface="+mj-cs"/>
              </a:rPr>
              <a:t>sfida</a:t>
            </a:r>
            <a:r>
              <a:rPr lang="en-US" sz="2800" kern="1200" dirty="0">
                <a:solidFill>
                  <a:schemeClr val="bg1"/>
                </a:solidFill>
                <a:latin typeface="VT323" panose="00000509000000000000" pitchFamily="49" charset="0"/>
                <a:ea typeface="+mj-ea"/>
                <a:cs typeface="+mj-c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70440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DD73B-6A00-C93C-46D3-D7157EE86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90EACCD7-8BEA-8D89-F240-F172F0C3A8F9}"/>
              </a:ext>
            </a:extLst>
          </p:cNvPr>
          <p:cNvSpPr txBox="1"/>
          <p:nvPr/>
        </p:nvSpPr>
        <p:spPr>
          <a:xfrm>
            <a:off x="628650" y="595148"/>
            <a:ext cx="7886700" cy="3827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457200" indent="-457200" defTabSz="6858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kern="1200" dirty="0" err="1">
                <a:solidFill>
                  <a:schemeClr val="bg1"/>
                </a:solidFill>
                <a:latin typeface="VT323" panose="00000509000000000000" pitchFamily="49" charset="0"/>
                <a:ea typeface="+mj-ea"/>
                <a:cs typeface="+mj-cs"/>
              </a:rPr>
              <a:t>Vediamo</a:t>
            </a:r>
            <a:r>
              <a:rPr lang="en-US" sz="2800" kern="1200" dirty="0">
                <a:solidFill>
                  <a:schemeClr val="bg1"/>
                </a:solidFill>
                <a:latin typeface="VT323" panose="00000509000000000000" pitchFamily="49" charset="0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chemeClr val="bg1"/>
                </a:solidFill>
                <a:latin typeface="VT323" panose="00000509000000000000" pitchFamily="49" charset="0"/>
                <a:ea typeface="+mj-ea"/>
                <a:cs typeface="+mj-cs"/>
              </a:rPr>
              <a:t>quali</a:t>
            </a:r>
            <a:r>
              <a:rPr lang="en-US" sz="2800" kern="1200" dirty="0">
                <a:solidFill>
                  <a:schemeClr val="bg1"/>
                </a:solidFill>
                <a:latin typeface="VT323" panose="00000509000000000000" pitchFamily="49" charset="0"/>
                <a:ea typeface="+mj-ea"/>
                <a:cs typeface="+mj-cs"/>
              </a:rPr>
              <a:t> home directory </a:t>
            </a:r>
            <a:r>
              <a:rPr lang="en-US" sz="2800" kern="1200" dirty="0" err="1">
                <a:solidFill>
                  <a:schemeClr val="bg1"/>
                </a:solidFill>
                <a:latin typeface="VT323" panose="00000509000000000000" pitchFamily="49" charset="0"/>
                <a:ea typeface="+mj-ea"/>
                <a:cs typeface="+mj-cs"/>
              </a:rPr>
              <a:t>sono</a:t>
            </a:r>
            <a:r>
              <a:rPr lang="en-US" sz="2800" kern="1200" dirty="0">
                <a:solidFill>
                  <a:schemeClr val="bg1"/>
                </a:solidFill>
                <a:latin typeface="VT323" panose="00000509000000000000" pitchFamily="49" charset="0"/>
                <a:ea typeface="+mj-ea"/>
                <a:cs typeface="+mj-cs"/>
              </a:rPr>
              <a:t> a </a:t>
            </a:r>
            <a:r>
              <a:rPr lang="en-US" sz="2800" kern="1200" dirty="0" err="1">
                <a:solidFill>
                  <a:schemeClr val="bg1"/>
                </a:solidFill>
                <a:latin typeface="VT323" panose="00000509000000000000" pitchFamily="49" charset="0"/>
                <a:ea typeface="+mj-ea"/>
                <a:cs typeface="+mj-cs"/>
              </a:rPr>
              <a:t>disposizione</a:t>
            </a:r>
            <a:r>
              <a:rPr lang="en-US" sz="2800" kern="1200" dirty="0">
                <a:solidFill>
                  <a:schemeClr val="bg1"/>
                </a:solidFill>
                <a:latin typeface="VT323" panose="00000509000000000000" pitchFamily="49" charset="0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chemeClr val="bg1"/>
                </a:solidFill>
                <a:latin typeface="VT323" panose="00000509000000000000" pitchFamily="49" charset="0"/>
                <a:ea typeface="+mj-ea"/>
                <a:cs typeface="+mj-cs"/>
              </a:rPr>
              <a:t>dell’utente</a:t>
            </a:r>
            <a:r>
              <a:rPr lang="en-US" sz="2800" kern="1200" dirty="0">
                <a:solidFill>
                  <a:schemeClr val="bg1"/>
                </a:solidFill>
                <a:latin typeface="VT323" panose="00000509000000000000" pitchFamily="49" charset="0"/>
                <a:ea typeface="+mj-ea"/>
                <a:cs typeface="+mj-cs"/>
              </a:rPr>
              <a:t> </a:t>
            </a:r>
            <a:r>
              <a:rPr lang="en-US" sz="2800" kern="1200" dirty="0">
                <a:solidFill>
                  <a:schemeClr val="tx2"/>
                </a:solidFill>
                <a:latin typeface="VT323" panose="00000509000000000000" pitchFamily="49" charset="0"/>
                <a:ea typeface="+mj-ea"/>
                <a:cs typeface="+mj-cs"/>
              </a:rPr>
              <a:t>level06</a:t>
            </a:r>
            <a:r>
              <a:rPr lang="en-US" sz="2800" dirty="0">
                <a:solidFill>
                  <a:schemeClr val="bg1"/>
                </a:solidFill>
                <a:latin typeface="VT323" panose="00000509000000000000" pitchFamily="49" charset="0"/>
                <a:ea typeface="+mj-ea"/>
                <a:cs typeface="+mj-cs"/>
              </a:rPr>
              <a:t>: </a:t>
            </a:r>
          </a:p>
          <a:p>
            <a:pPr defTabSz="6858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kern="1200" dirty="0">
                <a:solidFill>
                  <a:schemeClr val="bg1"/>
                </a:solidFill>
                <a:latin typeface="VT323" panose="00000509000000000000" pitchFamily="49" charset="0"/>
                <a:ea typeface="+mj-ea"/>
                <a:cs typeface="+mj-cs"/>
              </a:rPr>
              <a:t>	</a:t>
            </a:r>
            <a:r>
              <a:rPr lang="en-US" sz="2800" kern="1200" dirty="0">
                <a:solidFill>
                  <a:schemeClr val="tx2"/>
                </a:solidFill>
                <a:latin typeface="VT323" panose="00000509000000000000" pitchFamily="49" charset="0"/>
                <a:ea typeface="+mj-ea"/>
                <a:cs typeface="+mj-cs"/>
              </a:rPr>
              <a:t>ls /home/level*</a:t>
            </a:r>
          </a:p>
          <a:p>
            <a:pPr defTabSz="6858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tx2"/>
                </a:solidFill>
                <a:latin typeface="VT323" panose="00000509000000000000" pitchFamily="49" charset="0"/>
                <a:ea typeface="+mj-ea"/>
                <a:cs typeface="+mj-cs"/>
              </a:rPr>
              <a:t>	ls /home/flag*</a:t>
            </a:r>
          </a:p>
          <a:p>
            <a:pPr defTabSz="6858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800" dirty="0">
              <a:solidFill>
                <a:schemeClr val="bg1"/>
              </a:solidFill>
              <a:latin typeface="VT323" panose="00000509000000000000" pitchFamily="49" charset="0"/>
              <a:ea typeface="+mj-ea"/>
              <a:cs typeface="+mj-cs"/>
            </a:endParaRPr>
          </a:p>
          <a:p>
            <a:pPr marL="457200" indent="-457200" defTabSz="6858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kern="1200" dirty="0">
                <a:solidFill>
                  <a:schemeClr val="bg1"/>
                </a:solidFill>
                <a:latin typeface="VT323" panose="00000509000000000000" pitchFamily="49" charset="0"/>
                <a:ea typeface="+mj-ea"/>
                <a:cs typeface="+mj-cs"/>
              </a:rPr>
              <a:t>L’utente </a:t>
            </a:r>
            <a:r>
              <a:rPr lang="en-US" sz="2800" kern="1200" dirty="0">
                <a:solidFill>
                  <a:schemeClr val="tx2"/>
                </a:solidFill>
                <a:latin typeface="VT323" panose="00000509000000000000" pitchFamily="49" charset="0"/>
                <a:ea typeface="+mj-ea"/>
                <a:cs typeface="+mj-cs"/>
              </a:rPr>
              <a:t>level06</a:t>
            </a:r>
            <a:r>
              <a:rPr lang="en-US" sz="2800" kern="1200" dirty="0">
                <a:solidFill>
                  <a:schemeClr val="bg1"/>
                </a:solidFill>
                <a:latin typeface="VT323" panose="00000509000000000000" pitchFamily="49" charset="0"/>
                <a:ea typeface="+mj-ea"/>
                <a:cs typeface="+mj-cs"/>
              </a:rPr>
              <a:t> può accedere solamente alle directory</a:t>
            </a:r>
            <a:endParaRPr lang="en-US" sz="2800" dirty="0">
              <a:solidFill>
                <a:schemeClr val="bg1"/>
              </a:solidFill>
              <a:latin typeface="VT323" panose="00000509000000000000" pitchFamily="49" charset="0"/>
              <a:ea typeface="+mj-ea"/>
              <a:cs typeface="+mj-cs"/>
            </a:endParaRPr>
          </a:p>
          <a:p>
            <a:pPr lvl="1" defTabSz="6858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VT323" panose="00000509000000000000" pitchFamily="49" charset="0"/>
                <a:ea typeface="+mj-ea"/>
                <a:cs typeface="+mj-cs"/>
              </a:rPr>
              <a:t>	</a:t>
            </a:r>
            <a:r>
              <a:rPr lang="en-US" sz="2800" dirty="0">
                <a:solidFill>
                  <a:schemeClr val="tx2"/>
                </a:solidFill>
                <a:latin typeface="VT323" panose="00000509000000000000" pitchFamily="49" charset="0"/>
                <a:ea typeface="+mj-ea"/>
                <a:cs typeface="+mj-cs"/>
              </a:rPr>
              <a:t>/home/level06</a:t>
            </a:r>
          </a:p>
          <a:p>
            <a:pPr lvl="1" defTabSz="6858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kern="1200" dirty="0">
                <a:solidFill>
                  <a:schemeClr val="tx2"/>
                </a:solidFill>
                <a:latin typeface="VT323" panose="00000509000000000000" pitchFamily="49" charset="0"/>
                <a:ea typeface="+mj-ea"/>
                <a:cs typeface="+mj-cs"/>
              </a:rPr>
              <a:t>	/home/</a:t>
            </a:r>
            <a:r>
              <a:rPr lang="en-US" sz="2800" dirty="0">
                <a:solidFill>
                  <a:schemeClr val="tx2"/>
                </a:solidFill>
                <a:latin typeface="VT323" panose="00000509000000000000" pitchFamily="49" charset="0"/>
                <a:ea typeface="+mj-ea"/>
                <a:cs typeface="+mj-cs"/>
              </a:rPr>
              <a:t>flag06</a:t>
            </a:r>
            <a:endParaRPr lang="en-US" sz="2800" kern="1200" dirty="0">
              <a:solidFill>
                <a:schemeClr val="tx2"/>
              </a:solidFill>
              <a:latin typeface="VT323" panose="00000509000000000000" pitchFamily="49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16084539"/>
      </p:ext>
    </p:extLst>
  </p:cSld>
  <p:clrMapOvr>
    <a:masterClrMapping/>
  </p:clrMapOvr>
</p:sld>
</file>

<file path=ppt/theme/theme1.xml><?xml version="1.0" encoding="utf-8"?>
<a:theme xmlns:a="http://schemas.openxmlformats.org/drawingml/2006/main" name="Animated IT Services Project Proposal by Slidesgo">
  <a:themeElements>
    <a:clrScheme name="Personalizado 18">
      <a:dk1>
        <a:srgbClr val="262625"/>
      </a:dk1>
      <a:lt1>
        <a:sysClr val="window" lastClr="FFFFFF"/>
      </a:lt1>
      <a:dk2>
        <a:srgbClr val="1FD81A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58A34E01316F8439D0AE3BCFE2030F9" ma:contentTypeVersion="13" ma:contentTypeDescription="Creare un nuovo documento." ma:contentTypeScope="" ma:versionID="4b8197b035d4886bc293da94df45874a">
  <xsd:schema xmlns:xsd="http://www.w3.org/2001/XMLSchema" xmlns:xs="http://www.w3.org/2001/XMLSchema" xmlns:p="http://schemas.microsoft.com/office/2006/metadata/properties" xmlns:ns3="25379ffa-1be3-456e-9b5c-56d073d73bb0" xmlns:ns4="c1651439-6e46-4f78-9acb-4a905f92618b" targetNamespace="http://schemas.microsoft.com/office/2006/metadata/properties" ma:root="true" ma:fieldsID="c654036c6d384dabaea11ba40737e363" ns3:_="" ns4:_="">
    <xsd:import namespace="25379ffa-1be3-456e-9b5c-56d073d73bb0"/>
    <xsd:import namespace="c1651439-6e46-4f78-9acb-4a905f92618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_activity" minOccurs="0"/>
                <xsd:element ref="ns4:MediaServiceDateTaken" minOccurs="0"/>
                <xsd:element ref="ns4:MediaServiceMetadata" minOccurs="0"/>
                <xsd:element ref="ns4:MediaServiceFastMetadata" minOccurs="0"/>
                <xsd:element ref="ns4:MediaServiceSearchProperties" minOccurs="0"/>
                <xsd:element ref="ns4:MediaServiceObjectDetectorVersions" minOccurs="0"/>
                <xsd:element ref="ns4:MediaServiceSystemTags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379ffa-1be3-456e-9b5c-56d073d73bb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651439-6e46-4f78-9acb-4a905f92618b" elementFormDefault="qualified">
    <xsd:import namespace="http://schemas.microsoft.com/office/2006/documentManagement/types"/>
    <xsd:import namespace="http://schemas.microsoft.com/office/infopath/2007/PartnerControls"/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1651439-6e46-4f78-9acb-4a905f92618b" xsi:nil="true"/>
  </documentManagement>
</p:properties>
</file>

<file path=customXml/itemProps1.xml><?xml version="1.0" encoding="utf-8"?>
<ds:datastoreItem xmlns:ds="http://schemas.openxmlformats.org/officeDocument/2006/customXml" ds:itemID="{DB638AC6-E5B1-4F76-8D6D-355058B50BE9}">
  <ds:schemaRefs>
    <ds:schemaRef ds:uri="25379ffa-1be3-456e-9b5c-56d073d73bb0"/>
    <ds:schemaRef ds:uri="c1651439-6e46-4f78-9acb-4a905f92618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00A265F-D187-4BD2-A1CD-D35C5B9E9DC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A64C23F-14D9-4A3D-AC36-236E9E66CB9C}">
  <ds:schemaRefs>
    <ds:schemaRef ds:uri="http://purl.org/dc/elements/1.1/"/>
    <ds:schemaRef ds:uri="c1651439-6e46-4f78-9acb-4a905f92618b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25379ffa-1be3-456e-9b5c-56d073d73bb0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245</TotalTime>
  <Words>1599</Words>
  <Application>Microsoft Office PowerPoint</Application>
  <PresentationFormat>Presentazione su schermo (16:9)</PresentationFormat>
  <Paragraphs>275</Paragraphs>
  <Slides>57</Slides>
  <Notes>12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57</vt:i4>
      </vt:variant>
    </vt:vector>
  </HeadingPairs>
  <TitlesOfParts>
    <vt:vector size="66" baseType="lpstr">
      <vt:lpstr>Arial</vt:lpstr>
      <vt:lpstr>Calibri</vt:lpstr>
      <vt:lpstr>Raleway</vt:lpstr>
      <vt:lpstr>Roboto</vt:lpstr>
      <vt:lpstr>Space Mono</vt:lpstr>
      <vt:lpstr>Vt323</vt:lpstr>
      <vt:lpstr>Vt323</vt:lpstr>
      <vt:lpstr>Wingdings</vt:lpstr>
      <vt:lpstr>Animated IT Services Project Proposal by Slidesgo</vt:lpstr>
      <vt:lpstr>NEBULA LEVEL 06</vt:lpstr>
      <vt:lpstr>WORKFLOW</vt:lpstr>
      <vt:lpstr>Introduzione</vt:lpstr>
      <vt:lpstr>Level 06</vt:lpstr>
      <vt:lpstr>OBIETTIVI</vt:lpstr>
      <vt:lpstr>Albero di attacco</vt:lpstr>
      <vt:lpstr>Esecuzione indiretta</vt:lpstr>
      <vt:lpstr>Presentazione standard di PowerPoint</vt:lpstr>
      <vt:lpstr>Presentazione standard di PowerPoint</vt:lpstr>
      <vt:lpstr>/home/flag06</vt:lpstr>
      <vt:lpstr>/home/flag06</vt:lpstr>
      <vt:lpstr>Presentazione standard di PowerPoint</vt:lpstr>
      <vt:lpstr>Idea</vt:lpstr>
      <vt:lpstr>Aggiornamento albero di attacco</vt:lpstr>
      <vt:lpstr>Iniezione di /bin/getflag</vt:lpstr>
      <vt:lpstr>Iniezione di /bin/getflag</vt:lpstr>
      <vt:lpstr>Presentazione standard di PowerPoint</vt:lpstr>
      <vt:lpstr>Aggiornamento albero di attacco</vt:lpstr>
      <vt:lpstr>Fallimento della strategia</vt:lpstr>
      <vt:lpstr>Aggiornamento albero di attacco</vt:lpstr>
      <vt:lpstr>Richiesta password</vt:lpstr>
      <vt:lpstr>Possibile rottura della password?</vt:lpstr>
      <vt:lpstr>Aggiornamento albero di attacco</vt:lpstr>
      <vt:lpstr>man passwd</vt:lpstr>
      <vt:lpstr>File Format conversion</vt:lpstr>
      <vt:lpstr>UNIX moderni</vt:lpstr>
      <vt:lpstr>UNIX LEGACY</vt:lpstr>
      <vt:lpstr>/etc/passwd</vt:lpstr>
      <vt:lpstr>/etc/passwd</vt:lpstr>
      <vt:lpstr>/etc/passwd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Wordlist attack</vt:lpstr>
      <vt:lpstr>man passwd</vt:lpstr>
      <vt:lpstr>NBS DES</vt:lpstr>
      <vt:lpstr>NBS DES - salt</vt:lpstr>
      <vt:lpstr>NBS DES - output</vt:lpstr>
      <vt:lpstr>Presentazione standard di PowerPoint</vt:lpstr>
      <vt:lpstr>La password è «hello»!!! </vt:lpstr>
      <vt:lpstr>Soluzione</vt:lpstr>
      <vt:lpstr>Aggiornamento albero di attacco</vt:lpstr>
      <vt:lpstr>Aggiornamento albero di attacco</vt:lpstr>
      <vt:lpstr>Aggiornamento albero di attacco</vt:lpstr>
      <vt:lpstr>Sfida vinta! </vt:lpstr>
      <vt:lpstr>Debolezze e vulnerabilità</vt:lpstr>
      <vt:lpstr>Debolezze [1/2]</vt:lpstr>
      <vt:lpstr>Debolezze [2/2]</vt:lpstr>
      <vt:lpstr>Vulnerabilità</vt:lpstr>
      <vt:lpstr>Mitigazione</vt:lpstr>
      <vt:lpstr>Aggiornamento password</vt:lpstr>
      <vt:lpstr>Aggiornamento password</vt:lpstr>
      <vt:lpstr>Password shadowing</vt:lpstr>
      <vt:lpstr>Nuovo attacco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Mario Lezzi</dc:creator>
  <cp:lastModifiedBy>MARIO LEZZI</cp:lastModifiedBy>
  <cp:revision>2</cp:revision>
  <dcterms:created xsi:type="dcterms:W3CDTF">2021-10-12T08:06:43Z</dcterms:created>
  <dcterms:modified xsi:type="dcterms:W3CDTF">2025-05-05T09:55:37Z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0x010100958A34E01316F8439D0AE3BCFE2030F9</vt:lpwstr>
  </property>
</Properties>
</file>